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3"/>
    <p:sldMasterId id="2147483911" r:id="rId14"/>
    <p:sldMasterId id="2147483941" r:id="rId15"/>
  </p:sldMasterIdLst>
  <p:notesMasterIdLst>
    <p:notesMasterId r:id="rId69"/>
  </p:notesMasterIdLst>
  <p:handoutMasterIdLst>
    <p:handoutMasterId r:id="rId70"/>
  </p:handoutMasterIdLst>
  <p:sldIdLst>
    <p:sldId id="256" r:id="rId16"/>
    <p:sldId id="3877" r:id="rId17"/>
    <p:sldId id="512" r:id="rId18"/>
    <p:sldId id="507" r:id="rId19"/>
    <p:sldId id="537" r:id="rId20"/>
    <p:sldId id="540" r:id="rId21"/>
    <p:sldId id="541" r:id="rId22"/>
    <p:sldId id="542" r:id="rId23"/>
    <p:sldId id="543" r:id="rId24"/>
    <p:sldId id="546" r:id="rId25"/>
    <p:sldId id="547" r:id="rId26"/>
    <p:sldId id="548" r:id="rId27"/>
    <p:sldId id="549" r:id="rId28"/>
    <p:sldId id="550" r:id="rId29"/>
    <p:sldId id="551" r:id="rId30"/>
    <p:sldId id="552" r:id="rId31"/>
    <p:sldId id="538" r:id="rId32"/>
    <p:sldId id="553" r:id="rId33"/>
    <p:sldId id="554" r:id="rId34"/>
    <p:sldId id="555" r:id="rId35"/>
    <p:sldId id="557" r:id="rId36"/>
    <p:sldId id="558" r:id="rId37"/>
    <p:sldId id="559" r:id="rId38"/>
    <p:sldId id="560" r:id="rId39"/>
    <p:sldId id="561" r:id="rId40"/>
    <p:sldId id="562" r:id="rId41"/>
    <p:sldId id="563" r:id="rId42"/>
    <p:sldId id="564" r:id="rId43"/>
    <p:sldId id="566" r:id="rId44"/>
    <p:sldId id="565" r:id="rId45"/>
    <p:sldId id="567" r:id="rId46"/>
    <p:sldId id="568" r:id="rId47"/>
    <p:sldId id="570" r:id="rId48"/>
    <p:sldId id="569" r:id="rId49"/>
    <p:sldId id="574" r:id="rId50"/>
    <p:sldId id="576" r:id="rId51"/>
    <p:sldId id="577" r:id="rId52"/>
    <p:sldId id="578" r:id="rId53"/>
    <p:sldId id="583" r:id="rId54"/>
    <p:sldId id="584" r:id="rId55"/>
    <p:sldId id="586" r:id="rId56"/>
    <p:sldId id="585" r:id="rId57"/>
    <p:sldId id="573" r:id="rId58"/>
    <p:sldId id="582" r:id="rId59"/>
    <p:sldId id="587" r:id="rId60"/>
    <p:sldId id="588" r:id="rId61"/>
    <p:sldId id="589" r:id="rId62"/>
    <p:sldId id="579" r:id="rId63"/>
    <p:sldId id="580" r:id="rId64"/>
    <p:sldId id="581" r:id="rId65"/>
    <p:sldId id="2147468372" r:id="rId66"/>
    <p:sldId id="2147468415" r:id="rId67"/>
    <p:sldId id="2147468416" r:id="rId68"/>
  </p:sldIdLst>
  <p:sldSz cx="12192000" cy="6858000"/>
  <p:notesSz cx="6858000" cy="9144000"/>
  <p:custDataLst>
    <p:tags r:id="rId71"/>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2.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3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handoutMaster" Target="handoutMasters/handout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a:t>
            </a:fld>
            <a:endParaRPr lang="en-US"/>
          </a:p>
        </p:txBody>
      </p:sp>
    </p:spTree>
    <p:extLst>
      <p:ext uri="{BB962C8B-B14F-4D97-AF65-F5344CB8AC3E}">
        <p14:creationId xmlns:p14="http://schemas.microsoft.com/office/powerpoint/2010/main" val="3311564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29</a:t>
            </a:fld>
            <a:endParaRPr lang="en-US"/>
          </a:p>
        </p:txBody>
      </p:sp>
    </p:spTree>
    <p:extLst>
      <p:ext uri="{BB962C8B-B14F-4D97-AF65-F5344CB8AC3E}">
        <p14:creationId xmlns:p14="http://schemas.microsoft.com/office/powerpoint/2010/main" val="2718076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30</a:t>
            </a:fld>
            <a:endParaRPr lang="en-US"/>
          </a:p>
        </p:txBody>
      </p:sp>
    </p:spTree>
    <p:extLst>
      <p:ext uri="{BB962C8B-B14F-4D97-AF65-F5344CB8AC3E}">
        <p14:creationId xmlns:p14="http://schemas.microsoft.com/office/powerpoint/2010/main" val="607393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31</a:t>
            </a:fld>
            <a:endParaRPr lang="en-US"/>
          </a:p>
        </p:txBody>
      </p:sp>
    </p:spTree>
    <p:extLst>
      <p:ext uri="{BB962C8B-B14F-4D97-AF65-F5344CB8AC3E}">
        <p14:creationId xmlns:p14="http://schemas.microsoft.com/office/powerpoint/2010/main" val="238193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32</a:t>
            </a:fld>
            <a:endParaRPr lang="en-US"/>
          </a:p>
        </p:txBody>
      </p:sp>
    </p:spTree>
    <p:extLst>
      <p:ext uri="{BB962C8B-B14F-4D97-AF65-F5344CB8AC3E}">
        <p14:creationId xmlns:p14="http://schemas.microsoft.com/office/powerpoint/2010/main" val="2428961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33</a:t>
            </a:fld>
            <a:endParaRPr lang="en-US"/>
          </a:p>
        </p:txBody>
      </p:sp>
    </p:spTree>
    <p:extLst>
      <p:ext uri="{BB962C8B-B14F-4D97-AF65-F5344CB8AC3E}">
        <p14:creationId xmlns:p14="http://schemas.microsoft.com/office/powerpoint/2010/main" val="4109967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34</a:t>
            </a:fld>
            <a:endParaRPr lang="en-US"/>
          </a:p>
        </p:txBody>
      </p:sp>
    </p:spTree>
    <p:extLst>
      <p:ext uri="{BB962C8B-B14F-4D97-AF65-F5344CB8AC3E}">
        <p14:creationId xmlns:p14="http://schemas.microsoft.com/office/powerpoint/2010/main" val="3133394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35</a:t>
            </a:fld>
            <a:endParaRPr lang="en-US"/>
          </a:p>
        </p:txBody>
      </p:sp>
    </p:spTree>
    <p:extLst>
      <p:ext uri="{BB962C8B-B14F-4D97-AF65-F5344CB8AC3E}">
        <p14:creationId xmlns:p14="http://schemas.microsoft.com/office/powerpoint/2010/main" val="1077750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36</a:t>
            </a:fld>
            <a:endParaRPr lang="en-US"/>
          </a:p>
        </p:txBody>
      </p:sp>
    </p:spTree>
    <p:extLst>
      <p:ext uri="{BB962C8B-B14F-4D97-AF65-F5344CB8AC3E}">
        <p14:creationId xmlns:p14="http://schemas.microsoft.com/office/powerpoint/2010/main" val="56208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37</a:t>
            </a:fld>
            <a:endParaRPr lang="en-US"/>
          </a:p>
        </p:txBody>
      </p:sp>
    </p:spTree>
    <p:extLst>
      <p:ext uri="{BB962C8B-B14F-4D97-AF65-F5344CB8AC3E}">
        <p14:creationId xmlns:p14="http://schemas.microsoft.com/office/powerpoint/2010/main" val="947392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38</a:t>
            </a:fld>
            <a:endParaRPr lang="en-US"/>
          </a:p>
        </p:txBody>
      </p:sp>
    </p:spTree>
    <p:extLst>
      <p:ext uri="{BB962C8B-B14F-4D97-AF65-F5344CB8AC3E}">
        <p14:creationId xmlns:p14="http://schemas.microsoft.com/office/powerpoint/2010/main" val="2193101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21</a:t>
            </a:fld>
            <a:endParaRPr lang="en-US"/>
          </a:p>
        </p:txBody>
      </p:sp>
    </p:spTree>
    <p:extLst>
      <p:ext uri="{BB962C8B-B14F-4D97-AF65-F5344CB8AC3E}">
        <p14:creationId xmlns:p14="http://schemas.microsoft.com/office/powerpoint/2010/main" val="3938562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39</a:t>
            </a:fld>
            <a:endParaRPr lang="en-US"/>
          </a:p>
        </p:txBody>
      </p:sp>
    </p:spTree>
    <p:extLst>
      <p:ext uri="{BB962C8B-B14F-4D97-AF65-F5344CB8AC3E}">
        <p14:creationId xmlns:p14="http://schemas.microsoft.com/office/powerpoint/2010/main" val="193287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40</a:t>
            </a:fld>
            <a:endParaRPr lang="en-US"/>
          </a:p>
        </p:txBody>
      </p:sp>
    </p:spTree>
    <p:extLst>
      <p:ext uri="{BB962C8B-B14F-4D97-AF65-F5344CB8AC3E}">
        <p14:creationId xmlns:p14="http://schemas.microsoft.com/office/powerpoint/2010/main" val="3030863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41</a:t>
            </a:fld>
            <a:endParaRPr lang="en-US"/>
          </a:p>
        </p:txBody>
      </p:sp>
    </p:spTree>
    <p:extLst>
      <p:ext uri="{BB962C8B-B14F-4D97-AF65-F5344CB8AC3E}">
        <p14:creationId xmlns:p14="http://schemas.microsoft.com/office/powerpoint/2010/main" val="3218914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42</a:t>
            </a:fld>
            <a:endParaRPr lang="en-US"/>
          </a:p>
        </p:txBody>
      </p:sp>
    </p:spTree>
    <p:extLst>
      <p:ext uri="{BB962C8B-B14F-4D97-AF65-F5344CB8AC3E}">
        <p14:creationId xmlns:p14="http://schemas.microsoft.com/office/powerpoint/2010/main" val="314708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43</a:t>
            </a:fld>
            <a:endParaRPr lang="en-US"/>
          </a:p>
        </p:txBody>
      </p:sp>
    </p:spTree>
    <p:extLst>
      <p:ext uri="{BB962C8B-B14F-4D97-AF65-F5344CB8AC3E}">
        <p14:creationId xmlns:p14="http://schemas.microsoft.com/office/powerpoint/2010/main" val="3376794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44</a:t>
            </a:fld>
            <a:endParaRPr lang="en-US"/>
          </a:p>
        </p:txBody>
      </p:sp>
    </p:spTree>
    <p:extLst>
      <p:ext uri="{BB962C8B-B14F-4D97-AF65-F5344CB8AC3E}">
        <p14:creationId xmlns:p14="http://schemas.microsoft.com/office/powerpoint/2010/main" val="1639194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45</a:t>
            </a:fld>
            <a:endParaRPr lang="en-US"/>
          </a:p>
        </p:txBody>
      </p:sp>
    </p:spTree>
    <p:extLst>
      <p:ext uri="{BB962C8B-B14F-4D97-AF65-F5344CB8AC3E}">
        <p14:creationId xmlns:p14="http://schemas.microsoft.com/office/powerpoint/2010/main" val="660592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46</a:t>
            </a:fld>
            <a:endParaRPr lang="en-US"/>
          </a:p>
        </p:txBody>
      </p:sp>
    </p:spTree>
    <p:extLst>
      <p:ext uri="{BB962C8B-B14F-4D97-AF65-F5344CB8AC3E}">
        <p14:creationId xmlns:p14="http://schemas.microsoft.com/office/powerpoint/2010/main" val="208528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47</a:t>
            </a:fld>
            <a:endParaRPr lang="en-US"/>
          </a:p>
        </p:txBody>
      </p:sp>
    </p:spTree>
    <p:extLst>
      <p:ext uri="{BB962C8B-B14F-4D97-AF65-F5344CB8AC3E}">
        <p14:creationId xmlns:p14="http://schemas.microsoft.com/office/powerpoint/2010/main" val="1383641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48</a:t>
            </a:fld>
            <a:endParaRPr lang="en-US"/>
          </a:p>
        </p:txBody>
      </p:sp>
    </p:spTree>
    <p:extLst>
      <p:ext uri="{BB962C8B-B14F-4D97-AF65-F5344CB8AC3E}">
        <p14:creationId xmlns:p14="http://schemas.microsoft.com/office/powerpoint/2010/main" val="365350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22</a:t>
            </a:fld>
            <a:endParaRPr lang="en-US"/>
          </a:p>
        </p:txBody>
      </p:sp>
    </p:spTree>
    <p:extLst>
      <p:ext uri="{BB962C8B-B14F-4D97-AF65-F5344CB8AC3E}">
        <p14:creationId xmlns:p14="http://schemas.microsoft.com/office/powerpoint/2010/main" val="3715848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49</a:t>
            </a:fld>
            <a:endParaRPr lang="en-US"/>
          </a:p>
        </p:txBody>
      </p:sp>
    </p:spTree>
    <p:extLst>
      <p:ext uri="{BB962C8B-B14F-4D97-AF65-F5344CB8AC3E}">
        <p14:creationId xmlns:p14="http://schemas.microsoft.com/office/powerpoint/2010/main" val="3148604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50</a:t>
            </a:fld>
            <a:endParaRPr lang="en-US"/>
          </a:p>
        </p:txBody>
      </p:sp>
    </p:spTree>
    <p:extLst>
      <p:ext uri="{BB962C8B-B14F-4D97-AF65-F5344CB8AC3E}">
        <p14:creationId xmlns:p14="http://schemas.microsoft.com/office/powerpoint/2010/main" val="701903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23</a:t>
            </a:fld>
            <a:endParaRPr lang="en-US"/>
          </a:p>
        </p:txBody>
      </p:sp>
    </p:spTree>
    <p:extLst>
      <p:ext uri="{BB962C8B-B14F-4D97-AF65-F5344CB8AC3E}">
        <p14:creationId xmlns:p14="http://schemas.microsoft.com/office/powerpoint/2010/main" val="1661652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24</a:t>
            </a:fld>
            <a:endParaRPr lang="en-US"/>
          </a:p>
        </p:txBody>
      </p:sp>
    </p:spTree>
    <p:extLst>
      <p:ext uri="{BB962C8B-B14F-4D97-AF65-F5344CB8AC3E}">
        <p14:creationId xmlns:p14="http://schemas.microsoft.com/office/powerpoint/2010/main" val="3768493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25</a:t>
            </a:fld>
            <a:endParaRPr lang="en-US"/>
          </a:p>
        </p:txBody>
      </p:sp>
    </p:spTree>
    <p:extLst>
      <p:ext uri="{BB962C8B-B14F-4D97-AF65-F5344CB8AC3E}">
        <p14:creationId xmlns:p14="http://schemas.microsoft.com/office/powerpoint/2010/main" val="1668795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26</a:t>
            </a:fld>
            <a:endParaRPr lang="en-US"/>
          </a:p>
        </p:txBody>
      </p:sp>
    </p:spTree>
    <p:extLst>
      <p:ext uri="{BB962C8B-B14F-4D97-AF65-F5344CB8AC3E}">
        <p14:creationId xmlns:p14="http://schemas.microsoft.com/office/powerpoint/2010/main" val="280478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27</a:t>
            </a:fld>
            <a:endParaRPr lang="en-US"/>
          </a:p>
        </p:txBody>
      </p:sp>
    </p:spTree>
    <p:extLst>
      <p:ext uri="{BB962C8B-B14F-4D97-AF65-F5344CB8AC3E}">
        <p14:creationId xmlns:p14="http://schemas.microsoft.com/office/powerpoint/2010/main" val="1347997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28</a:t>
            </a:fld>
            <a:endParaRPr lang="en-US"/>
          </a:p>
        </p:txBody>
      </p:sp>
    </p:spTree>
    <p:extLst>
      <p:ext uri="{BB962C8B-B14F-4D97-AF65-F5344CB8AC3E}">
        <p14:creationId xmlns:p14="http://schemas.microsoft.com/office/powerpoint/2010/main" val="22286249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2_Agenda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Content Placeholder 2"/>
          <p:cNvSpPr>
            <a:spLocks noGrp="1"/>
          </p:cNvSpPr>
          <p:nvPr>
            <p:ph idx="1"/>
          </p:nvPr>
        </p:nvSpPr>
        <p:spPr>
          <a:xfrm>
            <a:off x="373582" y="1478780"/>
            <a:ext cx="4704941" cy="4464820"/>
          </a:xfr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74627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381000" y="1378888"/>
            <a:ext cx="5654040" cy="437576"/>
          </a:xfr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77839" y="1837850"/>
            <a:ext cx="5654040" cy="3684588"/>
          </a:xfr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5" name="Text Placeholder 4"/>
          <p:cNvSpPr>
            <a:spLocks noGrp="1"/>
          </p:cNvSpPr>
          <p:nvPr>
            <p:ph type="body" sz="quarter" idx="3"/>
          </p:nvPr>
        </p:nvSpPr>
        <p:spPr>
          <a:xfrm>
            <a:off x="6172200" y="1372376"/>
            <a:ext cx="5746805" cy="444089"/>
          </a:xfr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dirty="0"/>
              <a:t>Click to edit Master text styles</a:t>
            </a:r>
          </a:p>
        </p:txBody>
      </p:sp>
      <p:sp>
        <p:nvSpPr>
          <p:cNvPr id="6" name="Content Placeholder 5"/>
          <p:cNvSpPr>
            <a:spLocks noGrp="1"/>
          </p:cNvSpPr>
          <p:nvPr>
            <p:ph sz="quarter" idx="4"/>
          </p:nvPr>
        </p:nvSpPr>
        <p:spPr>
          <a:xfrm>
            <a:off x="6172200" y="1837850"/>
            <a:ext cx="5746805" cy="3684588"/>
          </a:xfr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Tree>
    <p:extLst>
      <p:ext uri="{BB962C8B-B14F-4D97-AF65-F5344CB8AC3E}">
        <p14:creationId xmlns:p14="http://schemas.microsoft.com/office/powerpoint/2010/main" val="34057805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dirty="0"/>
              <a:t>Click to edit Master title style</a:t>
            </a:r>
          </a:p>
        </p:txBody>
      </p:sp>
      <p:sp>
        <p:nvSpPr>
          <p:cNvPr id="4" name="Content Placeholder 3"/>
          <p:cNvSpPr>
            <a:spLocks noGrp="1"/>
          </p:cNvSpPr>
          <p:nvPr>
            <p:ph sz="half" idx="2"/>
          </p:nvPr>
        </p:nvSpPr>
        <p:spPr>
          <a:xfrm>
            <a:off x="6753231" y="1475018"/>
            <a:ext cx="5162279" cy="446858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8" name="Picture Placeholder 7"/>
          <p:cNvSpPr>
            <a:spLocks noGrp="1"/>
          </p:cNvSpPr>
          <p:nvPr>
            <p:ph type="pic" sz="quarter" idx="13"/>
          </p:nvPr>
        </p:nvSpPr>
        <p:spPr>
          <a:xfrm>
            <a:off x="1" y="1525001"/>
            <a:ext cx="6619875" cy="4481945"/>
          </a:xfrm>
        </p:spPr>
        <p:txBody>
          <a:bodyPr/>
          <a:lstStyle/>
          <a:p>
            <a:endParaRPr lang="en-US"/>
          </a:p>
        </p:txBody>
      </p:sp>
    </p:spTree>
    <p:extLst>
      <p:ext uri="{BB962C8B-B14F-4D97-AF65-F5344CB8AC3E}">
        <p14:creationId xmlns:p14="http://schemas.microsoft.com/office/powerpoint/2010/main" val="639917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image" Target="../media/image28.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theme" Target="../theme/theme3.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 id="2147483981" r:id="rId49"/>
    <p:sldLayoutId id="2147483983" r:id="rId50"/>
    <p:sldLayoutId id="2147483984" r:id="rId51"/>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0.xml"/><Relationship Id="rId1" Type="http://schemas.openxmlformats.org/officeDocument/2006/relationships/customXml" Target="../../customXml/item5.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9.xml"/><Relationship Id="rId1" Type="http://schemas.openxmlformats.org/officeDocument/2006/relationships/customXml" Target="../../customXml/item1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EB03873-C70E-45CA-906D-F07FF4B671D9}"/>
              </a:ext>
            </a:extLst>
          </p:cNvPr>
          <p:cNvCxnSpPr>
            <a:cxnSpLocks/>
          </p:cNvCxnSpPr>
          <p:nvPr/>
        </p:nvCxnSpPr>
        <p:spPr>
          <a:xfrm flipH="1">
            <a:off x="7580313" y="4978882"/>
            <a:ext cx="4051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1E9A65BA-4B70-4794-BEEC-F3D2FE44DE1D}"/>
              </a:ext>
            </a:extLst>
          </p:cNvPr>
          <p:cNvSpPr txBox="1">
            <a:spLocks/>
          </p:cNvSpPr>
          <p:nvPr/>
        </p:nvSpPr>
        <p:spPr>
          <a:xfrm>
            <a:off x="6878320" y="2790800"/>
            <a:ext cx="5100319" cy="210631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2</a:t>
            </a:r>
          </a:p>
          <a:p>
            <a:pPr algn="ct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a:ea typeface="Open Sans Light"/>
                <a:cs typeface="Open Sans Light"/>
              </a:rPr>
              <a:t>Ruby</a:t>
            </a:r>
          </a:p>
          <a:p>
            <a:pPr algn="ctr"/>
            <a:r>
              <a:rPr lang="en-US" sz="3200" dirty="0">
                <a:solidFill>
                  <a:schemeClr val="tx2">
                    <a:lumMod val="50000"/>
                  </a:schemeClr>
                </a:solidFill>
                <a:latin typeface="Open Sans Light"/>
                <a:ea typeface="Open Sans Light"/>
                <a:cs typeface="Open Sans Light"/>
              </a:rPr>
              <a:t>OP Pro Manager - JSPanel</a:t>
            </a:r>
            <a:endParaRPr lang="en-US" sz="3200" b="1" dirty="0">
              <a:solidFill>
                <a:schemeClr val="tx2">
                  <a:lumMod val="50000"/>
                </a:schemeClr>
              </a:solidFill>
              <a:latin typeface="Open Sans Light"/>
              <a:ea typeface="Open Sans Light"/>
              <a:cs typeface="Open Sans Light"/>
            </a:endParaRPr>
          </a:p>
        </p:txBody>
      </p:sp>
      <p:sp>
        <p:nvSpPr>
          <p:cNvPr id="11" name="Subtitle 6">
            <a:extLst>
              <a:ext uri="{FF2B5EF4-FFF2-40B4-BE49-F238E27FC236}">
                <a16:creationId xmlns:a16="http://schemas.microsoft.com/office/drawing/2014/main" id="{76061E6E-CF71-47DF-8309-DB0F02CC7F9B}"/>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General </a:t>
            </a:r>
            <a:r>
              <a:rPr lang="en-US" dirty="0" err="1"/>
              <a:t>MineOPS</a:t>
            </a:r>
            <a:r>
              <a:rPr lang="en-US" dirty="0"/>
              <a:t> Views</a:t>
            </a:r>
          </a:p>
        </p:txBody>
      </p:sp>
      <p:pic>
        <p:nvPicPr>
          <p:cNvPr id="3" name="Picture 2"/>
          <p:cNvPicPr>
            <a:picLocks noChangeAspect="1"/>
          </p:cNvPicPr>
          <p:nvPr/>
        </p:nvPicPr>
        <p:blipFill>
          <a:blip r:embed="rId2"/>
          <a:stretch>
            <a:fillRect/>
          </a:stretch>
        </p:blipFill>
        <p:spPr>
          <a:xfrm>
            <a:off x="5468718" y="1143001"/>
            <a:ext cx="4889840" cy="4572001"/>
          </a:xfrm>
          <a:prstGeom prst="rect">
            <a:avLst/>
          </a:prstGeom>
          <a:ln>
            <a:noFill/>
          </a:ln>
          <a:effectLst>
            <a:outerShdw blurRad="190500" algn="tl" rotWithShape="0">
              <a:srgbClr val="000000">
                <a:alpha val="70000"/>
              </a:srgbClr>
            </a:outerShdw>
          </a:effectLst>
        </p:spPr>
      </p:pic>
      <p:sp>
        <p:nvSpPr>
          <p:cNvPr id="6" name="Rectangle 5"/>
          <p:cNvSpPr/>
          <p:nvPr/>
        </p:nvSpPr>
        <p:spPr>
          <a:xfrm>
            <a:off x="2290618" y="1235399"/>
            <a:ext cx="1948874" cy="637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t>TruckView</a:t>
            </a:r>
            <a:endParaRPr lang="en-AU" dirty="0"/>
          </a:p>
        </p:txBody>
      </p:sp>
      <p:sp>
        <p:nvSpPr>
          <p:cNvPr id="9" name="Rectangle 8"/>
          <p:cNvSpPr/>
          <p:nvPr/>
        </p:nvSpPr>
        <p:spPr>
          <a:xfrm>
            <a:off x="2290618" y="2195979"/>
            <a:ext cx="1948874" cy="637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t>EquipmentView</a:t>
            </a:r>
            <a:endParaRPr lang="en-AU" dirty="0"/>
          </a:p>
        </p:txBody>
      </p:sp>
      <p:sp>
        <p:nvSpPr>
          <p:cNvPr id="12" name="Rectangle 11"/>
          <p:cNvSpPr/>
          <p:nvPr/>
        </p:nvSpPr>
        <p:spPr>
          <a:xfrm>
            <a:off x="2281777" y="3156559"/>
            <a:ext cx="1948874" cy="637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t>EditorView</a:t>
            </a:r>
            <a:endParaRPr lang="en-AU" dirty="0"/>
          </a:p>
        </p:txBody>
      </p:sp>
      <p:sp>
        <p:nvSpPr>
          <p:cNvPr id="13" name="Rectangle 12"/>
          <p:cNvSpPr/>
          <p:nvPr/>
        </p:nvSpPr>
        <p:spPr>
          <a:xfrm>
            <a:off x="2281777" y="4117127"/>
            <a:ext cx="1948874" cy="637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t>UtilityView</a:t>
            </a:r>
            <a:endParaRPr lang="en-AU" dirty="0"/>
          </a:p>
        </p:txBody>
      </p:sp>
      <p:sp>
        <p:nvSpPr>
          <p:cNvPr id="14" name="Rectangle 13"/>
          <p:cNvSpPr/>
          <p:nvPr/>
        </p:nvSpPr>
        <p:spPr>
          <a:xfrm>
            <a:off x="2290618" y="5077695"/>
            <a:ext cx="1948874" cy="637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View</a:t>
            </a:r>
          </a:p>
        </p:txBody>
      </p:sp>
      <p:cxnSp>
        <p:nvCxnSpPr>
          <p:cNvPr id="8" name="Straight Arrow Connector 7"/>
          <p:cNvCxnSpPr>
            <a:stCxn id="9" idx="0"/>
            <a:endCxn id="6" idx="2"/>
          </p:cNvCxnSpPr>
          <p:nvPr/>
        </p:nvCxnSpPr>
        <p:spPr>
          <a:xfrm flipV="1">
            <a:off x="3265055" y="1872706"/>
            <a:ext cx="0" cy="323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0"/>
            <a:endCxn id="9" idx="2"/>
          </p:cNvCxnSpPr>
          <p:nvPr/>
        </p:nvCxnSpPr>
        <p:spPr>
          <a:xfrm flipV="1">
            <a:off x="3256215" y="2833286"/>
            <a:ext cx="8841" cy="323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0"/>
            <a:endCxn id="12" idx="2"/>
          </p:cNvCxnSpPr>
          <p:nvPr/>
        </p:nvCxnSpPr>
        <p:spPr>
          <a:xfrm flipV="1">
            <a:off x="3256214" y="3793866"/>
            <a:ext cx="0" cy="323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0"/>
            <a:endCxn id="13" idx="2"/>
          </p:cNvCxnSpPr>
          <p:nvPr/>
        </p:nvCxnSpPr>
        <p:spPr>
          <a:xfrm flipH="1" flipV="1">
            <a:off x="3256215" y="4754434"/>
            <a:ext cx="8841" cy="323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088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General </a:t>
            </a:r>
            <a:r>
              <a:rPr lang="en-US" dirty="0" err="1"/>
              <a:t>MineOPS</a:t>
            </a:r>
            <a:r>
              <a:rPr lang="en-US" dirty="0"/>
              <a:t> Views</a:t>
            </a:r>
          </a:p>
        </p:txBody>
      </p:sp>
      <p:pic>
        <p:nvPicPr>
          <p:cNvPr id="3" name="Picture 2"/>
          <p:cNvPicPr>
            <a:picLocks noChangeAspect="1"/>
          </p:cNvPicPr>
          <p:nvPr/>
        </p:nvPicPr>
        <p:blipFill>
          <a:blip r:embed="rId2"/>
          <a:stretch>
            <a:fillRect/>
          </a:stretch>
        </p:blipFill>
        <p:spPr>
          <a:xfrm>
            <a:off x="5468718" y="1143001"/>
            <a:ext cx="4889840" cy="4572001"/>
          </a:xfrm>
          <a:prstGeom prst="rect">
            <a:avLst/>
          </a:prstGeom>
          <a:ln>
            <a:noFill/>
          </a:ln>
          <a:effectLst>
            <a:outerShdw blurRad="190500" algn="tl" rotWithShape="0">
              <a:srgbClr val="000000">
                <a:alpha val="70000"/>
              </a:srgbClr>
            </a:outerShdw>
          </a:effectLst>
        </p:spPr>
      </p:pic>
      <p:sp>
        <p:nvSpPr>
          <p:cNvPr id="6" name="Rectangle 5"/>
          <p:cNvSpPr/>
          <p:nvPr/>
        </p:nvSpPr>
        <p:spPr>
          <a:xfrm>
            <a:off x="2290618" y="1235399"/>
            <a:ext cx="1948874" cy="63730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t>TruckView</a:t>
            </a:r>
            <a:endParaRPr lang="en-AU" dirty="0"/>
          </a:p>
        </p:txBody>
      </p:sp>
      <p:sp>
        <p:nvSpPr>
          <p:cNvPr id="9" name="Rectangle 8"/>
          <p:cNvSpPr/>
          <p:nvPr/>
        </p:nvSpPr>
        <p:spPr>
          <a:xfrm>
            <a:off x="2290618" y="2195979"/>
            <a:ext cx="1948874" cy="6373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t>EquipmentView</a:t>
            </a:r>
            <a:endParaRPr lang="en-AU" dirty="0"/>
          </a:p>
        </p:txBody>
      </p:sp>
      <p:sp>
        <p:nvSpPr>
          <p:cNvPr id="12" name="Rectangle 11"/>
          <p:cNvSpPr/>
          <p:nvPr/>
        </p:nvSpPr>
        <p:spPr>
          <a:xfrm>
            <a:off x="2281777" y="3156559"/>
            <a:ext cx="1948874" cy="63730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t>EditorView</a:t>
            </a:r>
            <a:endParaRPr lang="en-AU" dirty="0"/>
          </a:p>
        </p:txBody>
      </p:sp>
      <p:sp>
        <p:nvSpPr>
          <p:cNvPr id="13" name="Rectangle 12"/>
          <p:cNvSpPr/>
          <p:nvPr/>
        </p:nvSpPr>
        <p:spPr>
          <a:xfrm>
            <a:off x="2281777" y="4117127"/>
            <a:ext cx="1948874" cy="63730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solidFill>
                  <a:srgbClr val="000000"/>
                </a:solidFill>
              </a:rPr>
              <a:t>UtilityView</a:t>
            </a:r>
            <a:endParaRPr lang="en-AU" dirty="0">
              <a:solidFill>
                <a:srgbClr val="000000"/>
              </a:solidFill>
            </a:endParaRPr>
          </a:p>
        </p:txBody>
      </p:sp>
      <p:sp>
        <p:nvSpPr>
          <p:cNvPr id="14" name="Rectangle 13"/>
          <p:cNvSpPr/>
          <p:nvPr/>
        </p:nvSpPr>
        <p:spPr>
          <a:xfrm>
            <a:off x="2290618" y="5077695"/>
            <a:ext cx="1948874" cy="637307"/>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000000"/>
                </a:solidFill>
              </a:rPr>
              <a:t>View</a:t>
            </a:r>
          </a:p>
        </p:txBody>
      </p:sp>
      <p:cxnSp>
        <p:nvCxnSpPr>
          <p:cNvPr id="8" name="Straight Arrow Connector 7"/>
          <p:cNvCxnSpPr>
            <a:stCxn id="9" idx="0"/>
            <a:endCxn id="6" idx="2"/>
          </p:cNvCxnSpPr>
          <p:nvPr/>
        </p:nvCxnSpPr>
        <p:spPr>
          <a:xfrm flipV="1">
            <a:off x="3265055" y="1872706"/>
            <a:ext cx="0" cy="323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0"/>
            <a:endCxn id="9" idx="2"/>
          </p:cNvCxnSpPr>
          <p:nvPr/>
        </p:nvCxnSpPr>
        <p:spPr>
          <a:xfrm flipV="1">
            <a:off x="3256215" y="2833286"/>
            <a:ext cx="8841" cy="323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0"/>
            <a:endCxn id="12" idx="2"/>
          </p:cNvCxnSpPr>
          <p:nvPr/>
        </p:nvCxnSpPr>
        <p:spPr>
          <a:xfrm flipV="1">
            <a:off x="3256214" y="3793866"/>
            <a:ext cx="0" cy="323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0"/>
            <a:endCxn id="13" idx="2"/>
          </p:cNvCxnSpPr>
          <p:nvPr/>
        </p:nvCxnSpPr>
        <p:spPr>
          <a:xfrm flipH="1" flipV="1">
            <a:off x="3256215" y="4754434"/>
            <a:ext cx="8841" cy="323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8718" y="5077694"/>
            <a:ext cx="4889841" cy="314046"/>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5477558" y="1457046"/>
            <a:ext cx="4881001" cy="3620648"/>
          </a:xfrm>
          <a:prstGeom prst="rect">
            <a:avLst/>
          </a:prstGeom>
          <a:solidFill>
            <a:srgbClr val="7030A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5477557" y="5391740"/>
            <a:ext cx="4881001" cy="181254"/>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5468717" y="1315039"/>
            <a:ext cx="4889840" cy="142007"/>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5457958" y="5572995"/>
            <a:ext cx="4881001" cy="142007"/>
          </a:xfrm>
          <a:prstGeom prst="rect">
            <a:avLst/>
          </a:prstGeom>
          <a:solidFill>
            <a:srgbClr val="7030A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p:cNvSpPr/>
          <p:nvPr/>
        </p:nvSpPr>
        <p:spPr>
          <a:xfrm>
            <a:off x="5347855" y="1143001"/>
            <a:ext cx="5115400" cy="4712855"/>
          </a:xfrm>
          <a:prstGeom prst="rect">
            <a:avLst/>
          </a:prstGeom>
          <a:noFill/>
          <a:ln w="257175">
            <a:solidFill>
              <a:schemeClr val="tx1">
                <a:lumMod val="60000"/>
                <a:lumOff val="40000"/>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45261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General </a:t>
            </a:r>
            <a:r>
              <a:rPr lang="en-US" dirty="0" err="1"/>
              <a:t>MineOPS</a:t>
            </a:r>
            <a:r>
              <a:rPr lang="en-US" dirty="0"/>
              <a:t> Views</a:t>
            </a:r>
          </a:p>
        </p:txBody>
      </p:sp>
      <p:pic>
        <p:nvPicPr>
          <p:cNvPr id="3" name="Picture 2"/>
          <p:cNvPicPr>
            <a:picLocks noChangeAspect="1"/>
          </p:cNvPicPr>
          <p:nvPr/>
        </p:nvPicPr>
        <p:blipFill>
          <a:blip r:embed="rId2"/>
          <a:stretch>
            <a:fillRect/>
          </a:stretch>
        </p:blipFill>
        <p:spPr>
          <a:xfrm>
            <a:off x="5468718" y="1143001"/>
            <a:ext cx="4889840" cy="4572001"/>
          </a:xfrm>
          <a:prstGeom prst="rect">
            <a:avLst/>
          </a:prstGeom>
          <a:ln>
            <a:noFill/>
          </a:ln>
          <a:effectLst>
            <a:outerShdw blurRad="190500" algn="tl" rotWithShape="0">
              <a:srgbClr val="000000">
                <a:alpha val="70000"/>
              </a:srgbClr>
            </a:outerShdw>
          </a:effectLst>
        </p:spPr>
      </p:pic>
      <p:sp>
        <p:nvSpPr>
          <p:cNvPr id="6" name="Rectangle 5"/>
          <p:cNvSpPr/>
          <p:nvPr/>
        </p:nvSpPr>
        <p:spPr>
          <a:xfrm>
            <a:off x="2290618" y="1235399"/>
            <a:ext cx="1948874" cy="637307"/>
          </a:xfrm>
          <a:prstGeom prst="rect">
            <a:avLst/>
          </a:prstGeom>
          <a:solidFill>
            <a:srgbClr val="007F9D">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t>TruckView</a:t>
            </a:r>
            <a:endParaRPr lang="en-AU" dirty="0"/>
          </a:p>
        </p:txBody>
      </p:sp>
      <p:sp>
        <p:nvSpPr>
          <p:cNvPr id="9" name="Rectangle 8"/>
          <p:cNvSpPr/>
          <p:nvPr/>
        </p:nvSpPr>
        <p:spPr>
          <a:xfrm>
            <a:off x="2290618" y="2195979"/>
            <a:ext cx="1948874" cy="637307"/>
          </a:xfrm>
          <a:prstGeom prst="rect">
            <a:avLst/>
          </a:prstGeom>
          <a:solidFill>
            <a:srgbClr val="007F9D">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t>EquipmentView</a:t>
            </a:r>
            <a:endParaRPr lang="en-AU" dirty="0"/>
          </a:p>
        </p:txBody>
      </p:sp>
      <p:sp>
        <p:nvSpPr>
          <p:cNvPr id="12" name="Rectangle 11"/>
          <p:cNvSpPr/>
          <p:nvPr/>
        </p:nvSpPr>
        <p:spPr>
          <a:xfrm>
            <a:off x="2281777" y="3156559"/>
            <a:ext cx="1948874" cy="637307"/>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t>EditorView</a:t>
            </a:r>
            <a:endParaRPr lang="en-AU" dirty="0"/>
          </a:p>
        </p:txBody>
      </p:sp>
      <p:sp>
        <p:nvSpPr>
          <p:cNvPr id="13" name="Rectangle 12"/>
          <p:cNvSpPr/>
          <p:nvPr/>
        </p:nvSpPr>
        <p:spPr>
          <a:xfrm>
            <a:off x="2281777" y="4117127"/>
            <a:ext cx="1948874" cy="637307"/>
          </a:xfrm>
          <a:prstGeom prst="rect">
            <a:avLst/>
          </a:prstGeom>
          <a:solidFill>
            <a:srgbClr val="007F9D">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a:t>UtilityView</a:t>
            </a:r>
            <a:endParaRPr lang="en-AU" dirty="0"/>
          </a:p>
        </p:txBody>
      </p:sp>
      <p:sp>
        <p:nvSpPr>
          <p:cNvPr id="14" name="Rectangle 13"/>
          <p:cNvSpPr/>
          <p:nvPr/>
        </p:nvSpPr>
        <p:spPr>
          <a:xfrm>
            <a:off x="2290618" y="5077695"/>
            <a:ext cx="1948874" cy="637307"/>
          </a:xfrm>
          <a:prstGeom prst="rect">
            <a:avLst/>
          </a:prstGeom>
          <a:solidFill>
            <a:srgbClr val="007F9D">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View</a:t>
            </a:r>
          </a:p>
        </p:txBody>
      </p:sp>
      <p:cxnSp>
        <p:nvCxnSpPr>
          <p:cNvPr id="8" name="Straight Arrow Connector 7"/>
          <p:cNvCxnSpPr>
            <a:stCxn id="9" idx="0"/>
            <a:endCxn id="6" idx="2"/>
          </p:cNvCxnSpPr>
          <p:nvPr/>
        </p:nvCxnSpPr>
        <p:spPr>
          <a:xfrm flipV="1">
            <a:off x="3265055" y="1872706"/>
            <a:ext cx="0" cy="323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0"/>
            <a:endCxn id="9" idx="2"/>
          </p:cNvCxnSpPr>
          <p:nvPr/>
        </p:nvCxnSpPr>
        <p:spPr>
          <a:xfrm flipV="1">
            <a:off x="3256215" y="2833286"/>
            <a:ext cx="8841" cy="323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0"/>
            <a:endCxn id="12" idx="2"/>
          </p:cNvCxnSpPr>
          <p:nvPr/>
        </p:nvCxnSpPr>
        <p:spPr>
          <a:xfrm flipV="1">
            <a:off x="3256214" y="3793866"/>
            <a:ext cx="0" cy="323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0"/>
            <a:endCxn id="13" idx="2"/>
          </p:cNvCxnSpPr>
          <p:nvPr/>
        </p:nvCxnSpPr>
        <p:spPr>
          <a:xfrm flipH="1" flipV="1">
            <a:off x="3256215" y="4754434"/>
            <a:ext cx="8841" cy="323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41831" y="593439"/>
            <a:ext cx="1745672" cy="369332"/>
          </a:xfrm>
          <a:prstGeom prst="rect">
            <a:avLst/>
          </a:prstGeom>
          <a:noFill/>
        </p:spPr>
        <p:txBody>
          <a:bodyPr wrap="square" rtlCol="0">
            <a:spAutoFit/>
          </a:bodyPr>
          <a:lstStyle/>
          <a:p>
            <a:r>
              <a:rPr lang="en-AU" dirty="0"/>
              <a:t>Detail Tab</a:t>
            </a:r>
          </a:p>
        </p:txBody>
      </p:sp>
      <p:sp>
        <p:nvSpPr>
          <p:cNvPr id="21" name="TextBox 20"/>
          <p:cNvSpPr txBox="1"/>
          <p:nvPr/>
        </p:nvSpPr>
        <p:spPr>
          <a:xfrm>
            <a:off x="5167747" y="424924"/>
            <a:ext cx="1353126" cy="369332"/>
          </a:xfrm>
          <a:prstGeom prst="rect">
            <a:avLst/>
          </a:prstGeom>
          <a:noFill/>
        </p:spPr>
        <p:txBody>
          <a:bodyPr wrap="square" rtlCol="0">
            <a:spAutoFit/>
          </a:bodyPr>
          <a:lstStyle/>
          <a:p>
            <a:r>
              <a:rPr lang="en-AU" dirty="0"/>
              <a:t>Table Tab</a:t>
            </a:r>
          </a:p>
        </p:txBody>
      </p:sp>
      <p:cxnSp>
        <p:nvCxnSpPr>
          <p:cNvPr id="22" name="Connector: Elbow 21"/>
          <p:cNvCxnSpPr>
            <a:stCxn id="17" idx="1"/>
          </p:cNvCxnSpPr>
          <p:nvPr/>
        </p:nvCxnSpPr>
        <p:spPr>
          <a:xfrm rot="10800000" flipV="1">
            <a:off x="6029826" y="778105"/>
            <a:ext cx="812007" cy="783037"/>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21" idx="2"/>
          </p:cNvCxnSpPr>
          <p:nvPr/>
        </p:nvCxnSpPr>
        <p:spPr>
          <a:xfrm rot="5400000">
            <a:off x="5390505" y="1037939"/>
            <a:ext cx="697489" cy="210125"/>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811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General </a:t>
            </a:r>
            <a:r>
              <a:rPr lang="en-US" dirty="0" err="1"/>
              <a:t>MineOPS</a:t>
            </a:r>
            <a:r>
              <a:rPr lang="en-US" dirty="0"/>
              <a:t> Views</a:t>
            </a:r>
          </a:p>
        </p:txBody>
      </p:sp>
      <p:pic>
        <p:nvPicPr>
          <p:cNvPr id="3" name="Picture 2"/>
          <p:cNvPicPr>
            <a:picLocks noChangeAspect="1"/>
          </p:cNvPicPr>
          <p:nvPr/>
        </p:nvPicPr>
        <p:blipFill>
          <a:blip r:embed="rId2"/>
          <a:stretch>
            <a:fillRect/>
          </a:stretch>
        </p:blipFill>
        <p:spPr>
          <a:xfrm>
            <a:off x="5468718" y="1143001"/>
            <a:ext cx="4889840" cy="4572001"/>
          </a:xfrm>
          <a:prstGeom prst="rect">
            <a:avLst/>
          </a:prstGeom>
          <a:ln>
            <a:noFill/>
          </a:ln>
          <a:effectLst>
            <a:outerShdw blurRad="190500" algn="tl" rotWithShape="0">
              <a:srgbClr val="000000">
                <a:alpha val="70000"/>
              </a:srgbClr>
            </a:outerShdw>
          </a:effectLst>
        </p:spPr>
      </p:pic>
      <p:sp>
        <p:nvSpPr>
          <p:cNvPr id="2" name="Rectangle 1"/>
          <p:cNvSpPr/>
          <p:nvPr/>
        </p:nvSpPr>
        <p:spPr>
          <a:xfrm>
            <a:off x="5283201" y="1625600"/>
            <a:ext cx="5200073" cy="175491"/>
          </a:xfrm>
          <a:prstGeom prst="rect">
            <a:avLst/>
          </a:prstGeom>
          <a:solidFill>
            <a:srgbClr val="007F9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Connector: Elbow 6"/>
          <p:cNvCxnSpPr>
            <a:stCxn id="19" idx="1"/>
            <a:endCxn id="2" idx="1"/>
          </p:cNvCxnSpPr>
          <p:nvPr/>
        </p:nvCxnSpPr>
        <p:spPr>
          <a:xfrm rot="10800000" flipH="1">
            <a:off x="2198068" y="1713345"/>
            <a:ext cx="3085132" cy="1196110"/>
          </a:xfrm>
          <a:prstGeom prst="bentConnector3">
            <a:avLst>
              <a:gd name="adj1" fmla="val -7410"/>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069" y="2195944"/>
            <a:ext cx="7278440" cy="3688266"/>
          </a:xfrm>
          <a:prstGeom prst="rect">
            <a:avLst/>
          </a:prstGeom>
          <a:effectLst>
            <a:outerShdw blurRad="63500" sx="102000" sy="102000" algn="ctr" rotWithShape="0">
              <a:prstClr val="black">
                <a:alpha val="40000"/>
              </a:prstClr>
            </a:outerShdw>
          </a:effectLst>
        </p:spPr>
      </p:pic>
      <p:sp>
        <p:nvSpPr>
          <p:cNvPr id="19" name="Rectangle 18"/>
          <p:cNvSpPr/>
          <p:nvPr/>
        </p:nvSpPr>
        <p:spPr>
          <a:xfrm>
            <a:off x="2198069" y="2807855"/>
            <a:ext cx="7296913" cy="203200"/>
          </a:xfrm>
          <a:prstGeom prst="rect">
            <a:avLst/>
          </a:prstGeom>
          <a:solidFill>
            <a:srgbClr val="007F9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p:cNvSpPr txBox="1"/>
          <p:nvPr/>
        </p:nvSpPr>
        <p:spPr>
          <a:xfrm>
            <a:off x="2198067" y="2145152"/>
            <a:ext cx="7278443" cy="338554"/>
          </a:xfrm>
          <a:prstGeom prst="rect">
            <a:avLst/>
          </a:prstGeom>
          <a:noFill/>
        </p:spPr>
        <p:txBody>
          <a:bodyPr wrap="square" rtlCol="0">
            <a:spAutoFit/>
          </a:bodyPr>
          <a:lstStyle/>
          <a:p>
            <a:pPr algn="ctr"/>
            <a:r>
              <a:rPr lang="en-AU" sz="1600" dirty="0">
                <a:solidFill>
                  <a:schemeClr val="bg1"/>
                </a:solidFill>
                <a:latin typeface="Calibri" panose="020F0502020204030204" pitchFamily="34" charset="0"/>
                <a:cs typeface="Consolas" panose="020B0609020204030204" pitchFamily="49" charset="0"/>
              </a:rPr>
              <a:t>Configuration for </a:t>
            </a:r>
            <a:r>
              <a:rPr lang="en-AU" sz="1600" dirty="0" err="1">
                <a:solidFill>
                  <a:schemeClr val="bg1"/>
                </a:solidFill>
                <a:latin typeface="Calibri" panose="020F0502020204030204" pitchFamily="34" charset="0"/>
                <a:cs typeface="Consolas" panose="020B0609020204030204" pitchFamily="49" charset="0"/>
              </a:rPr>
              <a:t>truck_view</a:t>
            </a:r>
            <a:endParaRPr lang="en-AU" sz="1600" dirty="0">
              <a:solidFill>
                <a:schemeClr val="bg1"/>
              </a:solidFill>
              <a:latin typeface="Calibri" panose="020F0502020204030204" pitchFamily="34" charset="0"/>
              <a:cs typeface="Consolas" panose="020B0609020204030204" pitchFamily="49" charset="0"/>
            </a:endParaRPr>
          </a:p>
        </p:txBody>
      </p:sp>
      <p:sp>
        <p:nvSpPr>
          <p:cNvPr id="26" name="TextBox 25"/>
          <p:cNvSpPr txBox="1"/>
          <p:nvPr/>
        </p:nvSpPr>
        <p:spPr>
          <a:xfrm>
            <a:off x="6065970" y="4313385"/>
            <a:ext cx="2909455" cy="646331"/>
          </a:xfrm>
          <a:prstGeom prst="rect">
            <a:avLst/>
          </a:prstGeom>
          <a:noFill/>
        </p:spPr>
        <p:txBody>
          <a:bodyPr wrap="square" rtlCol="0">
            <a:spAutoFit/>
          </a:bodyPr>
          <a:lstStyle/>
          <a:p>
            <a:pPr algn="ctr"/>
            <a:r>
              <a:rPr lang="en-AU" dirty="0"/>
              <a:t>Most </a:t>
            </a:r>
            <a:r>
              <a:rPr lang="en-AU" dirty="0" err="1"/>
              <a:t>attrs</a:t>
            </a:r>
            <a:r>
              <a:rPr lang="en-AU" dirty="0"/>
              <a:t> are configured rather than set in code</a:t>
            </a:r>
          </a:p>
        </p:txBody>
      </p:sp>
      <p:sp>
        <p:nvSpPr>
          <p:cNvPr id="27" name="Rectangle: Rounded Corners 26"/>
          <p:cNvSpPr/>
          <p:nvPr/>
        </p:nvSpPr>
        <p:spPr>
          <a:xfrm>
            <a:off x="6056734" y="4211782"/>
            <a:ext cx="2909455" cy="84051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8591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069" y="2195944"/>
            <a:ext cx="7278440" cy="3688266"/>
          </a:xfrm>
          <a:prstGeom prst="rect">
            <a:avLst/>
          </a:prstGeom>
          <a:effectLst>
            <a:outerShdw blurRad="63500" sx="102000" sy="102000" algn="ctr" rotWithShape="0">
              <a:prstClr val="black">
                <a:alpha val="40000"/>
              </a:prstClr>
            </a:outerShdw>
          </a:effectLst>
        </p:spPr>
      </p:pic>
      <p:sp>
        <p:nvSpPr>
          <p:cNvPr id="5" name="Title 4"/>
          <p:cNvSpPr>
            <a:spLocks noGrp="1"/>
          </p:cNvSpPr>
          <p:nvPr>
            <p:ph type="title"/>
          </p:nvPr>
        </p:nvSpPr>
        <p:spPr/>
        <p:txBody>
          <a:bodyPr/>
          <a:lstStyle/>
          <a:p>
            <a:r>
              <a:rPr lang="en-US" dirty="0"/>
              <a:t>General </a:t>
            </a:r>
            <a:r>
              <a:rPr lang="en-US" dirty="0" err="1"/>
              <a:t>MineOPS</a:t>
            </a:r>
            <a:r>
              <a:rPr lang="en-US" dirty="0"/>
              <a:t> Views</a:t>
            </a:r>
          </a:p>
        </p:txBody>
      </p:sp>
      <p:cxnSp>
        <p:nvCxnSpPr>
          <p:cNvPr id="7" name="Connector: Elbow 6"/>
          <p:cNvCxnSpPr>
            <a:endCxn id="6" idx="1"/>
          </p:cNvCxnSpPr>
          <p:nvPr/>
        </p:nvCxnSpPr>
        <p:spPr>
          <a:xfrm flipV="1">
            <a:off x="2558474" y="1300141"/>
            <a:ext cx="1440873" cy="1258333"/>
          </a:xfrm>
          <a:prstGeom prst="bentConnector3">
            <a:avLst>
              <a:gd name="adj1" fmla="val 128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98067" y="2145152"/>
            <a:ext cx="7278443" cy="338554"/>
          </a:xfrm>
          <a:prstGeom prst="rect">
            <a:avLst/>
          </a:prstGeom>
          <a:noFill/>
        </p:spPr>
        <p:txBody>
          <a:bodyPr wrap="square" rtlCol="0">
            <a:spAutoFit/>
          </a:bodyPr>
          <a:lstStyle/>
          <a:p>
            <a:pPr algn="ctr"/>
            <a:r>
              <a:rPr lang="en-AU" sz="1600" dirty="0">
                <a:solidFill>
                  <a:schemeClr val="bg1"/>
                </a:solidFill>
                <a:latin typeface="Calibri" panose="020F0502020204030204" pitchFamily="34" charset="0"/>
                <a:cs typeface="Consolas" panose="020B0609020204030204" pitchFamily="49" charset="0"/>
              </a:rPr>
              <a:t>Configuration for </a:t>
            </a:r>
            <a:r>
              <a:rPr lang="en-AU" sz="1600" dirty="0" err="1">
                <a:solidFill>
                  <a:schemeClr val="bg1"/>
                </a:solidFill>
                <a:latin typeface="Calibri" panose="020F0502020204030204" pitchFamily="34" charset="0"/>
                <a:cs typeface="Consolas" panose="020B0609020204030204" pitchFamily="49" charset="0"/>
              </a:rPr>
              <a:t>truck_view</a:t>
            </a:r>
            <a:endParaRPr lang="en-AU" sz="1600" dirty="0">
              <a:solidFill>
                <a:schemeClr val="bg1"/>
              </a:solidFill>
              <a:latin typeface="Calibri" panose="020F0502020204030204" pitchFamily="34" charset="0"/>
              <a:cs typeface="Consolas" panose="020B0609020204030204" pitchFamily="49" charset="0"/>
            </a:endParaRPr>
          </a:p>
        </p:txBody>
      </p:sp>
      <p:sp>
        <p:nvSpPr>
          <p:cNvPr id="6" name="TextBox 5"/>
          <p:cNvSpPr txBox="1"/>
          <p:nvPr/>
        </p:nvSpPr>
        <p:spPr>
          <a:xfrm>
            <a:off x="3999346" y="1115474"/>
            <a:ext cx="5126182" cy="369332"/>
          </a:xfrm>
          <a:prstGeom prst="rect">
            <a:avLst/>
          </a:prstGeom>
          <a:noFill/>
        </p:spPr>
        <p:txBody>
          <a:bodyPr wrap="square" rtlCol="0">
            <a:spAutoFit/>
          </a:bodyPr>
          <a:lstStyle/>
          <a:p>
            <a:r>
              <a:rPr lang="en-AU" b="1" dirty="0"/>
              <a:t>View:</a:t>
            </a:r>
            <a:r>
              <a:rPr lang="en-AU" dirty="0"/>
              <a:t> view is based on the </a:t>
            </a:r>
            <a:r>
              <a:rPr lang="en-AU" dirty="0" err="1"/>
              <a:t>truck</a:t>
            </a:r>
            <a:r>
              <a:rPr lang="en-AU" i="1" dirty="0" err="1"/>
              <a:t>_view</a:t>
            </a:r>
            <a:r>
              <a:rPr lang="en-AU" dirty="0"/>
              <a:t> Class</a:t>
            </a:r>
          </a:p>
        </p:txBody>
      </p:sp>
      <p:sp>
        <p:nvSpPr>
          <p:cNvPr id="16" name="TextBox 15"/>
          <p:cNvSpPr txBox="1"/>
          <p:nvPr/>
        </p:nvSpPr>
        <p:spPr>
          <a:xfrm>
            <a:off x="3601895" y="1445647"/>
            <a:ext cx="5292723" cy="369332"/>
          </a:xfrm>
          <a:prstGeom prst="rect">
            <a:avLst/>
          </a:prstGeom>
          <a:noFill/>
        </p:spPr>
        <p:txBody>
          <a:bodyPr wrap="square" rtlCol="0">
            <a:spAutoFit/>
          </a:bodyPr>
          <a:lstStyle/>
          <a:p>
            <a:r>
              <a:rPr lang="en-AU" b="1" dirty="0"/>
              <a:t>Class Name:</a:t>
            </a:r>
            <a:r>
              <a:rPr lang="en-AU" dirty="0"/>
              <a:t> view will show Truck objects (data)</a:t>
            </a:r>
          </a:p>
        </p:txBody>
      </p:sp>
      <p:cxnSp>
        <p:nvCxnSpPr>
          <p:cNvPr id="17" name="Connector: Elbow 16"/>
          <p:cNvCxnSpPr>
            <a:endCxn id="16" idx="1"/>
          </p:cNvCxnSpPr>
          <p:nvPr/>
        </p:nvCxnSpPr>
        <p:spPr>
          <a:xfrm rot="5400000" flipH="1" flipV="1">
            <a:off x="2888577" y="1974466"/>
            <a:ext cx="1057469" cy="36916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198067" y="3509819"/>
            <a:ext cx="2798807" cy="184727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TextBox 34"/>
          <p:cNvSpPr txBox="1"/>
          <p:nvPr/>
        </p:nvSpPr>
        <p:spPr>
          <a:xfrm>
            <a:off x="5837287" y="4110291"/>
            <a:ext cx="3445258" cy="646331"/>
          </a:xfrm>
          <a:prstGeom prst="rect">
            <a:avLst/>
          </a:prstGeom>
          <a:noFill/>
        </p:spPr>
        <p:txBody>
          <a:bodyPr wrap="square" rtlCol="0">
            <a:spAutoFit/>
          </a:bodyPr>
          <a:lstStyle/>
          <a:p>
            <a:r>
              <a:rPr lang="en-AU" dirty="0"/>
              <a:t>Truck/Equipment-specific settings (mostly)</a:t>
            </a:r>
          </a:p>
        </p:txBody>
      </p:sp>
      <p:cxnSp>
        <p:nvCxnSpPr>
          <p:cNvPr id="37" name="Straight Arrow Connector 36"/>
          <p:cNvCxnSpPr>
            <a:stCxn id="34" idx="3"/>
            <a:endCxn id="35" idx="1"/>
          </p:cNvCxnSpPr>
          <p:nvPr/>
        </p:nvCxnSpPr>
        <p:spPr>
          <a:xfrm>
            <a:off x="4996873" y="4433456"/>
            <a:ext cx="84041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412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069" y="2195944"/>
            <a:ext cx="7278440" cy="3688266"/>
          </a:xfrm>
          <a:prstGeom prst="rect">
            <a:avLst/>
          </a:prstGeom>
          <a:effectLst>
            <a:outerShdw blurRad="63500" sx="102000" sy="102000" algn="ctr" rotWithShape="0">
              <a:prstClr val="black">
                <a:alpha val="40000"/>
              </a:prstClr>
            </a:outerShdw>
          </a:effectLst>
        </p:spPr>
      </p:pic>
      <p:sp>
        <p:nvSpPr>
          <p:cNvPr id="5" name="Title 4"/>
          <p:cNvSpPr>
            <a:spLocks noGrp="1"/>
          </p:cNvSpPr>
          <p:nvPr>
            <p:ph type="title"/>
          </p:nvPr>
        </p:nvSpPr>
        <p:spPr/>
        <p:txBody>
          <a:bodyPr/>
          <a:lstStyle/>
          <a:p>
            <a:r>
              <a:rPr lang="en-US" dirty="0"/>
              <a:t>General </a:t>
            </a:r>
            <a:r>
              <a:rPr lang="en-US" dirty="0" err="1"/>
              <a:t>MineOPS</a:t>
            </a:r>
            <a:r>
              <a:rPr lang="en-US" dirty="0"/>
              <a:t> Views</a:t>
            </a:r>
          </a:p>
        </p:txBody>
      </p:sp>
      <p:cxnSp>
        <p:nvCxnSpPr>
          <p:cNvPr id="7" name="Connector: Elbow 6"/>
          <p:cNvCxnSpPr>
            <a:endCxn id="6" idx="1"/>
          </p:cNvCxnSpPr>
          <p:nvPr/>
        </p:nvCxnSpPr>
        <p:spPr>
          <a:xfrm rot="5400000" flipH="1" flipV="1">
            <a:off x="2151602" y="1874801"/>
            <a:ext cx="1580070" cy="1024949"/>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98067" y="2145152"/>
            <a:ext cx="7278443" cy="338554"/>
          </a:xfrm>
          <a:prstGeom prst="rect">
            <a:avLst/>
          </a:prstGeom>
          <a:noFill/>
        </p:spPr>
        <p:txBody>
          <a:bodyPr wrap="square" rtlCol="0">
            <a:spAutoFit/>
          </a:bodyPr>
          <a:lstStyle/>
          <a:p>
            <a:pPr algn="ctr"/>
            <a:r>
              <a:rPr lang="en-AU" sz="1600" dirty="0">
                <a:solidFill>
                  <a:schemeClr val="bg1"/>
                </a:solidFill>
                <a:latin typeface="Calibri" panose="020F0502020204030204" pitchFamily="34" charset="0"/>
                <a:cs typeface="Consolas" panose="020B0609020204030204" pitchFamily="49" charset="0"/>
              </a:rPr>
              <a:t>Configuration for </a:t>
            </a:r>
            <a:r>
              <a:rPr lang="en-AU" sz="1600" dirty="0" err="1">
                <a:solidFill>
                  <a:schemeClr val="bg1"/>
                </a:solidFill>
                <a:latin typeface="Calibri" panose="020F0502020204030204" pitchFamily="34" charset="0"/>
                <a:cs typeface="Consolas" panose="020B0609020204030204" pitchFamily="49" charset="0"/>
              </a:rPr>
              <a:t>truck_view</a:t>
            </a:r>
            <a:endParaRPr lang="en-AU" sz="1600" dirty="0">
              <a:solidFill>
                <a:schemeClr val="bg1"/>
              </a:solidFill>
              <a:latin typeface="Calibri" panose="020F0502020204030204" pitchFamily="34" charset="0"/>
              <a:cs typeface="Consolas" panose="020B0609020204030204" pitchFamily="49" charset="0"/>
            </a:endParaRPr>
          </a:p>
        </p:txBody>
      </p:sp>
      <p:sp>
        <p:nvSpPr>
          <p:cNvPr id="6" name="TextBox 5"/>
          <p:cNvSpPr txBox="1"/>
          <p:nvPr/>
        </p:nvSpPr>
        <p:spPr>
          <a:xfrm>
            <a:off x="3454112" y="1412573"/>
            <a:ext cx="6354906" cy="369332"/>
          </a:xfrm>
          <a:prstGeom prst="rect">
            <a:avLst/>
          </a:prstGeom>
          <a:noFill/>
        </p:spPr>
        <p:txBody>
          <a:bodyPr wrap="square" rtlCol="0">
            <a:spAutoFit/>
          </a:bodyPr>
          <a:lstStyle/>
          <a:p>
            <a:r>
              <a:rPr lang="en-AU" b="1" dirty="0"/>
              <a:t>Filter Expr:</a:t>
            </a:r>
            <a:r>
              <a:rPr lang="en-AU" dirty="0"/>
              <a:t> Hide objects that match this pattern</a:t>
            </a:r>
          </a:p>
        </p:txBody>
      </p:sp>
      <p:sp>
        <p:nvSpPr>
          <p:cNvPr id="16" name="TextBox 15"/>
          <p:cNvSpPr txBox="1"/>
          <p:nvPr/>
        </p:nvSpPr>
        <p:spPr>
          <a:xfrm>
            <a:off x="5070764" y="3786903"/>
            <a:ext cx="5292723" cy="369332"/>
          </a:xfrm>
          <a:prstGeom prst="rect">
            <a:avLst/>
          </a:prstGeom>
          <a:noFill/>
        </p:spPr>
        <p:txBody>
          <a:bodyPr wrap="square" rtlCol="0">
            <a:spAutoFit/>
          </a:bodyPr>
          <a:lstStyle/>
          <a:p>
            <a:r>
              <a:rPr lang="en-AU" b="1" dirty="0"/>
              <a:t>Actions:</a:t>
            </a:r>
            <a:r>
              <a:rPr lang="en-AU" dirty="0"/>
              <a:t> Buttons at bottom of view</a:t>
            </a:r>
          </a:p>
        </p:txBody>
      </p:sp>
      <p:cxnSp>
        <p:nvCxnSpPr>
          <p:cNvPr id="17" name="Connector: Elbow 16"/>
          <p:cNvCxnSpPr/>
          <p:nvPr/>
        </p:nvCxnSpPr>
        <p:spPr>
          <a:xfrm>
            <a:off x="2429163" y="3491344"/>
            <a:ext cx="2641600" cy="498763"/>
          </a:xfrm>
          <a:prstGeom prst="bentConnector3">
            <a:avLst>
              <a:gd name="adj1" fmla="val 35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371273" y="4405745"/>
            <a:ext cx="108065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24220" y="4211586"/>
            <a:ext cx="5292723" cy="369332"/>
          </a:xfrm>
          <a:prstGeom prst="rect">
            <a:avLst/>
          </a:prstGeom>
          <a:noFill/>
        </p:spPr>
        <p:txBody>
          <a:bodyPr wrap="square" rtlCol="0">
            <a:spAutoFit/>
          </a:bodyPr>
          <a:lstStyle/>
          <a:p>
            <a:r>
              <a:rPr lang="en-AU" b="1" dirty="0"/>
              <a:t>Auto Apply:</a:t>
            </a:r>
            <a:r>
              <a:rPr lang="en-AU" dirty="0"/>
              <a:t> User changes apply immediately</a:t>
            </a:r>
          </a:p>
        </p:txBody>
      </p:sp>
    </p:spTree>
    <p:extLst>
      <p:ext uri="{BB962C8B-B14F-4D97-AF65-F5344CB8AC3E}">
        <p14:creationId xmlns:p14="http://schemas.microsoft.com/office/powerpoint/2010/main" val="3360959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069" y="2195944"/>
            <a:ext cx="7278440" cy="3688266"/>
          </a:xfrm>
          <a:prstGeom prst="rect">
            <a:avLst/>
          </a:prstGeom>
          <a:effectLst>
            <a:outerShdw blurRad="63500" sx="102000" sy="102000" algn="ctr" rotWithShape="0">
              <a:prstClr val="black">
                <a:alpha val="40000"/>
              </a:prstClr>
            </a:outerShdw>
          </a:effectLst>
        </p:spPr>
      </p:pic>
      <p:sp>
        <p:nvSpPr>
          <p:cNvPr id="5" name="Title 4"/>
          <p:cNvSpPr>
            <a:spLocks noGrp="1"/>
          </p:cNvSpPr>
          <p:nvPr>
            <p:ph type="title"/>
          </p:nvPr>
        </p:nvSpPr>
        <p:spPr/>
        <p:txBody>
          <a:bodyPr/>
          <a:lstStyle/>
          <a:p>
            <a:r>
              <a:rPr lang="en-US" dirty="0"/>
              <a:t>General </a:t>
            </a:r>
            <a:r>
              <a:rPr lang="en-US" dirty="0" err="1"/>
              <a:t>MineOPS</a:t>
            </a:r>
            <a:r>
              <a:rPr lang="en-US" dirty="0"/>
              <a:t> Views</a:t>
            </a:r>
          </a:p>
        </p:txBody>
      </p:sp>
      <p:sp>
        <p:nvSpPr>
          <p:cNvPr id="25" name="TextBox 24"/>
          <p:cNvSpPr txBox="1"/>
          <p:nvPr/>
        </p:nvSpPr>
        <p:spPr>
          <a:xfrm>
            <a:off x="2198067" y="2145152"/>
            <a:ext cx="7278443" cy="338554"/>
          </a:xfrm>
          <a:prstGeom prst="rect">
            <a:avLst/>
          </a:prstGeom>
          <a:noFill/>
        </p:spPr>
        <p:txBody>
          <a:bodyPr wrap="square" rtlCol="0">
            <a:spAutoFit/>
          </a:bodyPr>
          <a:lstStyle/>
          <a:p>
            <a:pPr algn="ctr"/>
            <a:r>
              <a:rPr lang="en-AU" sz="1600" dirty="0">
                <a:solidFill>
                  <a:schemeClr val="bg1"/>
                </a:solidFill>
                <a:latin typeface="Calibri" panose="020F0502020204030204" pitchFamily="34" charset="0"/>
                <a:cs typeface="Consolas" panose="020B0609020204030204" pitchFamily="49" charset="0"/>
              </a:rPr>
              <a:t>Configuration for </a:t>
            </a:r>
            <a:r>
              <a:rPr lang="en-AU" sz="1600" dirty="0" err="1">
                <a:solidFill>
                  <a:schemeClr val="bg1"/>
                </a:solidFill>
                <a:latin typeface="Calibri" panose="020F0502020204030204" pitchFamily="34" charset="0"/>
                <a:cs typeface="Consolas" panose="020B0609020204030204" pitchFamily="49" charset="0"/>
              </a:rPr>
              <a:t>truck_view</a:t>
            </a:r>
            <a:endParaRPr lang="en-AU" sz="1600" dirty="0">
              <a:solidFill>
                <a:schemeClr val="bg1"/>
              </a:solidFill>
              <a:latin typeface="Calibri" panose="020F0502020204030204" pitchFamily="34" charset="0"/>
              <a:cs typeface="Consolas" panose="020B0609020204030204" pitchFamily="49" charset="0"/>
            </a:endParaRPr>
          </a:p>
        </p:txBody>
      </p:sp>
      <p:sp>
        <p:nvSpPr>
          <p:cNvPr id="2" name="Rectangle: Rounded Corners 1"/>
          <p:cNvSpPr/>
          <p:nvPr/>
        </p:nvSpPr>
        <p:spPr>
          <a:xfrm>
            <a:off x="3833091" y="1958110"/>
            <a:ext cx="5938982" cy="2013528"/>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4008583" y="2198260"/>
            <a:ext cx="5735781" cy="2031325"/>
          </a:xfrm>
          <a:prstGeom prst="rect">
            <a:avLst/>
          </a:prstGeom>
          <a:noFill/>
        </p:spPr>
        <p:txBody>
          <a:bodyPr wrap="square" rtlCol="0">
            <a:spAutoFit/>
          </a:bodyPr>
          <a:lstStyle/>
          <a:p>
            <a:r>
              <a:rPr lang="en-AU" dirty="0"/>
              <a:t>To see what settings are available take a look in:</a:t>
            </a:r>
          </a:p>
          <a:p>
            <a:pPr marL="285750" indent="-285750">
              <a:buFont typeface="Arial" panose="020B0604020202020204" pitchFamily="34" charset="0"/>
              <a:buChar char="•"/>
            </a:pPr>
            <a:r>
              <a:rPr lang="en-AU" dirty="0"/>
              <a:t>Library/</a:t>
            </a:r>
            <a:r>
              <a:rPr lang="en-AU" dirty="0" err="1"/>
              <a:t>jminegraph</a:t>
            </a:r>
            <a:r>
              <a:rPr lang="en-AU" dirty="0"/>
              <a:t>/app/views/</a:t>
            </a:r>
            <a:r>
              <a:rPr lang="en-AU" dirty="0" err="1"/>
              <a:t>editor_view.rb</a:t>
            </a:r>
            <a:endParaRPr lang="en-AU" dirty="0"/>
          </a:p>
          <a:p>
            <a:pPr marL="285750" indent="-285750">
              <a:buFont typeface="Arial" panose="020B0604020202020204" pitchFamily="34" charset="0"/>
              <a:buChar char="•"/>
            </a:pPr>
            <a:r>
              <a:rPr lang="en-AU" dirty="0"/>
              <a:t>Library/</a:t>
            </a:r>
            <a:r>
              <a:rPr lang="en-AU" dirty="0" err="1"/>
              <a:t>jminegraph</a:t>
            </a:r>
            <a:r>
              <a:rPr lang="en-AU" dirty="0"/>
              <a:t>/app/views/</a:t>
            </a:r>
            <a:r>
              <a:rPr lang="en-AU" dirty="0" err="1"/>
              <a:t>equipment_view.rb</a:t>
            </a:r>
            <a:endParaRPr lang="en-AU" dirty="0"/>
          </a:p>
          <a:p>
            <a:pPr marL="285750" indent="-285750">
              <a:buFont typeface="Arial" panose="020B0604020202020204" pitchFamily="34" charset="0"/>
              <a:buChar char="•"/>
            </a:pPr>
            <a:r>
              <a:rPr lang="en-AU" dirty="0"/>
              <a:t>Library/</a:t>
            </a:r>
            <a:r>
              <a:rPr lang="en-AU" dirty="0" err="1"/>
              <a:t>jminegraph</a:t>
            </a:r>
            <a:r>
              <a:rPr lang="en-AU" dirty="0"/>
              <a:t>/app/views/</a:t>
            </a:r>
            <a:r>
              <a:rPr lang="en-AU" dirty="0" err="1"/>
              <a:t>truck_view.rb</a:t>
            </a:r>
            <a:endParaRPr lang="en-AU" dirty="0"/>
          </a:p>
          <a:p>
            <a:pPr marL="285750" indent="-285750">
              <a:buFont typeface="Arial" panose="020B0604020202020204" pitchFamily="34" charset="0"/>
              <a:buChar char="•"/>
            </a:pPr>
            <a:r>
              <a:rPr lang="en-AU" dirty="0"/>
              <a:t>…and the rest… </a:t>
            </a:r>
            <a:r>
              <a:rPr lang="en-AU" dirty="0" err="1"/>
              <a:t>shift_views</a:t>
            </a:r>
            <a:r>
              <a:rPr lang="en-AU" dirty="0"/>
              <a:t>… </a:t>
            </a:r>
            <a:r>
              <a:rPr lang="en-AU" dirty="0" err="1"/>
              <a:t>menu_views</a:t>
            </a:r>
            <a:r>
              <a:rPr lang="en-AU" dirty="0"/>
              <a:t>… etc.</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4129828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0"/>
          </p:nvPr>
        </p:nvSpPr>
        <p:spPr>
          <a:xfrm>
            <a:off x="609601" y="1019833"/>
            <a:ext cx="10972800" cy="1179810"/>
          </a:xfrm>
        </p:spPr>
        <p:txBody>
          <a:bodyPr/>
          <a:lstStyle/>
          <a:p>
            <a:r>
              <a:rPr lang="en-US" dirty="0"/>
              <a:t>Generally applies to both </a:t>
            </a:r>
            <a:r>
              <a:rPr lang="en-US" dirty="0" err="1"/>
              <a:t>MineOPS</a:t>
            </a:r>
            <a:r>
              <a:rPr lang="en-US" dirty="0"/>
              <a:t> and </a:t>
            </a:r>
            <a:r>
              <a:rPr lang="en-US" dirty="0" err="1"/>
              <a:t>JSPanel</a:t>
            </a:r>
            <a:r>
              <a:rPr lang="en-US" dirty="0"/>
              <a:t>…</a:t>
            </a:r>
          </a:p>
          <a:p>
            <a:r>
              <a:rPr lang="en-US" dirty="0"/>
              <a:t>The points of difference are:</a:t>
            </a:r>
          </a:p>
          <a:p>
            <a:endParaRPr lang="en-US" dirty="0"/>
          </a:p>
        </p:txBody>
      </p:sp>
      <p:sp>
        <p:nvSpPr>
          <p:cNvPr id="5" name="Title 4"/>
          <p:cNvSpPr>
            <a:spLocks noGrp="1"/>
          </p:cNvSpPr>
          <p:nvPr>
            <p:ph type="title"/>
          </p:nvPr>
        </p:nvSpPr>
        <p:spPr/>
        <p:txBody>
          <a:bodyPr/>
          <a:lstStyle/>
          <a:p>
            <a:r>
              <a:rPr lang="en-US" dirty="0"/>
              <a:t>Gnome UI Widgets (</a:t>
            </a:r>
            <a:r>
              <a:rPr lang="en-US" dirty="0" err="1"/>
              <a:t>gtk_widgets</a:t>
            </a:r>
            <a:r>
              <a:rPr lang="en-US" dirty="0"/>
              <a:t>)</a:t>
            </a:r>
          </a:p>
        </p:txBody>
      </p:sp>
      <p:sp>
        <p:nvSpPr>
          <p:cNvPr id="11" name="Content Placeholder 10"/>
          <p:cNvSpPr>
            <a:spLocks noGrp="1"/>
          </p:cNvSpPr>
          <p:nvPr>
            <p:ph sz="quarter" idx="21"/>
          </p:nvPr>
        </p:nvSpPr>
        <p:spPr>
          <a:xfrm>
            <a:off x="609599" y="1906481"/>
            <a:ext cx="10972800" cy="4215600"/>
          </a:xfrm>
        </p:spPr>
        <p:txBody>
          <a:bodyPr/>
          <a:lstStyle/>
          <a:p>
            <a:r>
              <a:rPr lang="en-US" dirty="0"/>
              <a:t>Source locations:</a:t>
            </a:r>
          </a:p>
          <a:p>
            <a:pPr lvl="1"/>
            <a:r>
              <a:rPr lang="en-US" sz="1600" dirty="0"/>
              <a:t>Library/</a:t>
            </a:r>
            <a:r>
              <a:rPr lang="en-US" sz="1600" dirty="0" err="1"/>
              <a:t>jminegraph</a:t>
            </a:r>
            <a:r>
              <a:rPr lang="en-US" sz="1600" dirty="0"/>
              <a:t>/app/widgets/</a:t>
            </a:r>
            <a:r>
              <a:rPr lang="en-US" sz="1600" dirty="0" err="1"/>
              <a:t>gtk_widgets.rb</a:t>
            </a:r>
            <a:r>
              <a:rPr lang="en-US" sz="1600" dirty="0"/>
              <a:t> (OP Pro Manager)</a:t>
            </a:r>
          </a:p>
          <a:p>
            <a:pPr lvl="1"/>
            <a:r>
              <a:rPr lang="en-US" sz="1600" dirty="0"/>
              <a:t>Library/ruby/</a:t>
            </a:r>
            <a:r>
              <a:rPr lang="en-US" sz="1600" dirty="0" err="1"/>
              <a:t>jspanel</a:t>
            </a:r>
            <a:r>
              <a:rPr lang="en-US" sz="1600" dirty="0"/>
              <a:t>/</a:t>
            </a:r>
            <a:r>
              <a:rPr lang="en-US" sz="1600" dirty="0" err="1"/>
              <a:t>gtk_widgets.rb</a:t>
            </a:r>
            <a:r>
              <a:rPr lang="en-US" sz="1600" dirty="0"/>
              <a:t> (</a:t>
            </a:r>
            <a:r>
              <a:rPr lang="en-US" sz="1600" dirty="0" err="1"/>
              <a:t>JSPanel</a:t>
            </a:r>
            <a:r>
              <a:rPr lang="en-US" sz="1600" dirty="0"/>
              <a:t>)</a:t>
            </a:r>
          </a:p>
          <a:p>
            <a:r>
              <a:rPr lang="en-US" dirty="0"/>
              <a:t>OP Pro Manager is plain Ruby code</a:t>
            </a:r>
          </a:p>
          <a:p>
            <a:r>
              <a:rPr lang="en-US" dirty="0"/>
              <a:t>JSPanel is </a:t>
            </a:r>
            <a:r>
              <a:rPr lang="en-US" i="1" dirty="0"/>
              <a:t>mostly</a:t>
            </a:r>
            <a:r>
              <a:rPr lang="en-US" dirty="0"/>
              <a:t> rb.xml</a:t>
            </a:r>
          </a:p>
          <a:p>
            <a:r>
              <a:rPr lang="en-US" dirty="0"/>
              <a:t>OP Pro Manager uses the </a:t>
            </a:r>
            <a:r>
              <a:rPr lang="en-US" dirty="0" err="1"/>
              <a:t>display_selectors</a:t>
            </a:r>
            <a:r>
              <a:rPr lang="en-US" dirty="0"/>
              <a:t> table</a:t>
            </a:r>
          </a:p>
        </p:txBody>
      </p:sp>
    </p:spTree>
    <p:extLst>
      <p:ext uri="{BB962C8B-B14F-4D97-AF65-F5344CB8AC3E}">
        <p14:creationId xmlns:p14="http://schemas.microsoft.com/office/powerpoint/2010/main" val="4125676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0"/>
          </p:nvPr>
        </p:nvSpPr>
        <p:spPr/>
        <p:txBody>
          <a:bodyPr/>
          <a:lstStyle/>
          <a:p>
            <a:r>
              <a:rPr lang="en-US" dirty="0"/>
              <a:t>We don’t directly instantiate Gnome/GTK objects.</a:t>
            </a:r>
          </a:p>
          <a:p>
            <a:r>
              <a:rPr lang="en-US" dirty="0"/>
              <a:t>We create instances from the classes defined in the </a:t>
            </a:r>
            <a:r>
              <a:rPr lang="en-US" dirty="0" err="1"/>
              <a:t>gtk_widgets.rb</a:t>
            </a:r>
            <a:r>
              <a:rPr lang="en-US" dirty="0"/>
              <a:t> files</a:t>
            </a:r>
          </a:p>
        </p:txBody>
      </p:sp>
      <p:sp>
        <p:nvSpPr>
          <p:cNvPr id="5" name="Title 4"/>
          <p:cNvSpPr>
            <a:spLocks noGrp="1"/>
          </p:cNvSpPr>
          <p:nvPr>
            <p:ph type="title"/>
          </p:nvPr>
        </p:nvSpPr>
        <p:spPr/>
        <p:txBody>
          <a:bodyPr/>
          <a:lstStyle/>
          <a:p>
            <a:r>
              <a:rPr lang="en-US" dirty="0"/>
              <a:t>Gnome UI Widgets (</a:t>
            </a:r>
            <a:r>
              <a:rPr lang="en-US" dirty="0" err="1"/>
              <a:t>gtk_widgets</a:t>
            </a:r>
            <a:r>
              <a:rPr lang="en-US" dirty="0"/>
              <a:t>)</a:t>
            </a:r>
          </a:p>
        </p:txBody>
      </p:sp>
    </p:spTree>
    <p:extLst>
      <p:ext uri="{BB962C8B-B14F-4D97-AF65-F5344CB8AC3E}">
        <p14:creationId xmlns:p14="http://schemas.microsoft.com/office/powerpoint/2010/main" val="344475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0"/>
          </p:nvPr>
        </p:nvSpPr>
        <p:spPr/>
        <p:txBody>
          <a:bodyPr/>
          <a:lstStyle/>
          <a:p>
            <a:r>
              <a:rPr lang="en-US" dirty="0"/>
              <a:t>Rb.xml files are XML-based tags that are used to help layout the widgets within the panel.</a:t>
            </a:r>
          </a:p>
          <a:p>
            <a:r>
              <a:rPr lang="en-US" dirty="0"/>
              <a:t>Some logic is defined in these files, but generally, we prefer to keep logic in Objective-C rather than rb.xml.</a:t>
            </a:r>
          </a:p>
          <a:p>
            <a:pPr marL="285750" indent="-285750">
              <a:buFont typeface="Arial" panose="020B0604020202020204" pitchFamily="34" charset="0"/>
              <a:buChar char="•"/>
            </a:pPr>
            <a:r>
              <a:rPr lang="en-US" dirty="0"/>
              <a:t>Objective-C is much faster</a:t>
            </a:r>
          </a:p>
          <a:p>
            <a:pPr marL="285750" indent="-285750">
              <a:buFont typeface="Arial" panose="020B0604020202020204" pitchFamily="34" charset="0"/>
              <a:buChar char="•"/>
            </a:pPr>
            <a:r>
              <a:rPr lang="en-US" dirty="0"/>
              <a:t>We’d like to get rid of Ruby/Gnome UI at some stage in the future</a:t>
            </a:r>
          </a:p>
        </p:txBody>
      </p:sp>
      <p:sp>
        <p:nvSpPr>
          <p:cNvPr id="5" name="Title 4"/>
          <p:cNvSpPr>
            <a:spLocks noGrp="1"/>
          </p:cNvSpPr>
          <p:nvPr>
            <p:ph type="title"/>
          </p:nvPr>
        </p:nvSpPr>
        <p:spPr/>
        <p:txBody>
          <a:bodyPr/>
          <a:lstStyle/>
          <a:p>
            <a:r>
              <a:rPr lang="en-US" dirty="0" err="1"/>
              <a:t>JSPanel</a:t>
            </a:r>
            <a:r>
              <a:rPr lang="en-US" dirty="0"/>
              <a:t> &amp; rb.xml files</a:t>
            </a:r>
          </a:p>
        </p:txBody>
      </p:sp>
    </p:spTree>
    <p:extLst>
      <p:ext uri="{BB962C8B-B14F-4D97-AF65-F5344CB8AC3E}">
        <p14:creationId xmlns:p14="http://schemas.microsoft.com/office/powerpoint/2010/main" val="2423155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757130"/>
          </a:xfrm>
        </p:spPr>
        <p:txBody>
          <a:bodyPr vert="horz" wrap="square" lIns="0" tIns="45720" rIns="0" bIns="45720" rtlCol="0" anchor="t">
            <a:spAutoFit/>
          </a:bodyPr>
          <a:lstStyle/>
          <a:p>
            <a:r>
              <a:rPr lang="en-GB" sz="2400" dirty="0">
                <a:latin typeface="Arial"/>
                <a:cs typeface="Arial"/>
              </a:rPr>
              <a:t>This session shows how ruby code is used in OP Pro Manager and JSPanel applications.</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a:t>
            </a:r>
            <a:r>
              <a:rPr lang="en-GB" sz="2400" dirty="0">
                <a:latin typeface="Arial"/>
                <a:cs typeface="Arial"/>
              </a:rPr>
              <a:t>:</a:t>
            </a:r>
          </a:p>
          <a:p>
            <a:pPr marL="0" indent="0" rtl="0" fontAlgn="base">
              <a:lnSpc>
                <a:spcPct val="90000"/>
              </a:lnSpc>
              <a:buNone/>
            </a:pPr>
            <a:endParaRPr lang="en-GB" sz="2400" dirty="0">
              <a:latin typeface="Arial"/>
              <a:cs typeface="Arial"/>
            </a:endParaRPr>
          </a:p>
          <a:p>
            <a:pPr marL="0" indent="0" rtl="0" fontAlgn="base">
              <a:lnSpc>
                <a:spcPct val="90000"/>
              </a:lnSpc>
              <a:buNone/>
            </a:pPr>
            <a:r>
              <a:rPr lang="en-GB" sz="2400" dirty="0">
                <a:latin typeface="Arial"/>
                <a:cs typeface="Arial"/>
              </a:rPr>
              <a:t>Y</a:t>
            </a:r>
            <a:r>
              <a:rPr lang="en-GB" sz="2400" b="0" i="0" u="none" strike="noStrike" dirty="0">
                <a:effectLst/>
                <a:latin typeface="Arial"/>
                <a:cs typeface="Arial"/>
              </a:rPr>
              <a:t>ou will understand how views are configured in OP Pro Manager.</a:t>
            </a:r>
            <a:endParaRPr lang="en-GB" sz="2600" dirty="0"/>
          </a:p>
          <a:p>
            <a:pPr marL="0" indent="0" rtl="0" fontAlgn="base">
              <a:lnSpc>
                <a:spcPct val="90000"/>
              </a:lnSpc>
              <a:buNone/>
            </a:pPr>
            <a:endParaRPr lang="en-GB" sz="2600" b="0" i="0" u="none" strike="noStrike" dirty="0">
              <a:effectLst/>
              <a:latin typeface="Arial"/>
              <a:cs typeface="Arial"/>
            </a:endParaRPr>
          </a:p>
          <a:p>
            <a:pPr marL="0" indent="0">
              <a:buNone/>
            </a:pPr>
            <a:r>
              <a:rPr lang="en-GB" sz="2400" b="0" i="0" u="none" strike="noStrike" dirty="0">
                <a:effectLst/>
                <a:latin typeface="Arial"/>
                <a:cs typeface="Arial"/>
              </a:rPr>
              <a:t>You </a:t>
            </a:r>
            <a:r>
              <a:rPr lang="en-GB" sz="2400" dirty="0">
                <a:latin typeface="Arial"/>
                <a:cs typeface="Arial"/>
              </a:rPr>
              <a:t>will understand how xml tags are loaded in to the JSPanel application.</a:t>
            </a:r>
            <a:endParaRPr lang="en-GB" sz="2400" b="0" i="0" u="none" strike="noStrike" dirty="0">
              <a:effectLst/>
              <a:latin typeface="Arial"/>
              <a:cs typeface="Arial"/>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0"/>
          </p:nvPr>
        </p:nvSpPr>
        <p:spPr/>
        <p:txBody>
          <a:bodyPr/>
          <a:lstStyle/>
          <a:p>
            <a:r>
              <a:rPr lang="en-US" dirty="0"/>
              <a:t>The interpreter for rb.xml is:</a:t>
            </a:r>
          </a:p>
          <a:p>
            <a:r>
              <a:rPr lang="en-US" dirty="0"/>
              <a:t>   /opt/Jigsaw/Library/ruby/</a:t>
            </a:r>
            <a:r>
              <a:rPr lang="en-US" dirty="0" err="1"/>
              <a:t>jspanel</a:t>
            </a:r>
            <a:r>
              <a:rPr lang="en-US" dirty="0"/>
              <a:t>/xml_loader.rb.xml</a:t>
            </a:r>
          </a:p>
          <a:p>
            <a:endParaRPr lang="en-US" dirty="0"/>
          </a:p>
          <a:p>
            <a:r>
              <a:rPr lang="en-US" dirty="0"/>
              <a:t>The output of the interpreter is Ruby.</a:t>
            </a:r>
          </a:p>
          <a:p>
            <a:endParaRPr lang="en-US" dirty="0"/>
          </a:p>
          <a:p>
            <a:r>
              <a:rPr lang="en-US" dirty="0"/>
              <a:t>The generated Ruby outputs are cached so that subsequent panel startup times are accelerated (Library/ruby/</a:t>
            </a:r>
            <a:r>
              <a:rPr lang="en-US" dirty="0" err="1"/>
              <a:t>jspanel</a:t>
            </a:r>
            <a:r>
              <a:rPr lang="en-US" dirty="0"/>
              <a:t>/cache).</a:t>
            </a:r>
          </a:p>
        </p:txBody>
      </p:sp>
      <p:sp>
        <p:nvSpPr>
          <p:cNvPr id="5" name="Title 4"/>
          <p:cNvSpPr>
            <a:spLocks noGrp="1"/>
          </p:cNvSpPr>
          <p:nvPr>
            <p:ph type="title"/>
          </p:nvPr>
        </p:nvSpPr>
        <p:spPr/>
        <p:txBody>
          <a:bodyPr/>
          <a:lstStyle/>
          <a:p>
            <a:r>
              <a:rPr lang="en-US" dirty="0" err="1"/>
              <a:t>JSPanel</a:t>
            </a:r>
            <a:r>
              <a:rPr lang="en-US" dirty="0"/>
              <a:t> &amp; rb.xml files</a:t>
            </a:r>
          </a:p>
        </p:txBody>
      </p:sp>
    </p:spTree>
    <p:extLst>
      <p:ext uri="{BB962C8B-B14F-4D97-AF65-F5344CB8AC3E}">
        <p14:creationId xmlns:p14="http://schemas.microsoft.com/office/powerpoint/2010/main" val="3781907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JSPanel</a:t>
            </a:r>
            <a:r>
              <a:rPr lang="en-US" dirty="0"/>
              <a:t> layout (rb.xml)</a:t>
            </a:r>
          </a:p>
        </p:txBody>
      </p:sp>
      <p:sp>
        <p:nvSpPr>
          <p:cNvPr id="7" name="Content Placeholder 6"/>
          <p:cNvSpPr>
            <a:spLocks noGrp="1"/>
          </p:cNvSpPr>
          <p:nvPr>
            <p:ph sz="quarter" idx="21"/>
          </p:nvPr>
        </p:nvSpPr>
        <p:spPr/>
        <p:txBody>
          <a:bodyPr/>
          <a:lstStyle/>
          <a:p>
            <a:pPr marL="0" indent="0">
              <a:buNone/>
            </a:pPr>
            <a:r>
              <a:rPr lang="en-US" sz="1100" dirty="0"/>
              <a:t>&lt;</a:t>
            </a:r>
            <a:r>
              <a:rPr lang="en-US" sz="1100" b="1" dirty="0"/>
              <a:t>frame</a:t>
            </a:r>
            <a:r>
              <a:rPr lang="en-US" sz="1100" dirty="0"/>
              <a:t> </a:t>
            </a:r>
            <a:r>
              <a:rPr lang="en-US" sz="1100" b="1" dirty="0"/>
              <a:t>name="w0" </a:t>
            </a:r>
            <a:r>
              <a:rPr lang="en-US" sz="1100" dirty="0" err="1"/>
              <a:t>font_size</a:t>
            </a:r>
            <a:r>
              <a:rPr lang="en-US" sz="1100" dirty="0"/>
              <a:t>="20" undecorated="true" visible="true“</a:t>
            </a:r>
          </a:p>
          <a:p>
            <a:pPr marL="0" indent="0">
              <a:buNone/>
            </a:pPr>
            <a:r>
              <a:rPr lang="en-US" sz="1100" dirty="0"/>
              <a:t>          location="0,0" maximized="true" </a:t>
            </a:r>
            <a:r>
              <a:rPr lang="en-US" sz="1100" b="1" dirty="0"/>
              <a:t>size="1024,768"</a:t>
            </a:r>
            <a:r>
              <a:rPr lang="en-US" sz="1100" dirty="0"/>
              <a:t>&gt;</a:t>
            </a:r>
          </a:p>
          <a:p>
            <a:pPr marL="0" indent="0">
              <a:buNone/>
            </a:pPr>
            <a:r>
              <a:rPr lang="en-US" sz="1100" dirty="0"/>
              <a:t>  &lt;</a:t>
            </a:r>
            <a:r>
              <a:rPr lang="en-US" sz="1100" b="1" dirty="0" err="1"/>
              <a:t>menubar</a:t>
            </a:r>
            <a:r>
              <a:rPr lang="en-US" sz="1100" dirty="0"/>
              <a:t> </a:t>
            </a:r>
            <a:r>
              <a:rPr lang="en-US" sz="1100" b="1" dirty="0"/>
              <a:t>name="</a:t>
            </a:r>
            <a:r>
              <a:rPr lang="en-US" sz="1100" b="1" dirty="0" err="1"/>
              <a:t>mn</a:t>
            </a:r>
            <a:r>
              <a:rPr lang="en-US" sz="1100" b="1" dirty="0"/>
              <a:t>" </a:t>
            </a:r>
            <a:r>
              <a:rPr lang="en-US" sz="1100" dirty="0"/>
              <a:t>size="160,92"&gt;</a:t>
            </a:r>
          </a:p>
          <a:p>
            <a:pPr marL="0" indent="0">
              <a:buNone/>
            </a:pPr>
            <a:r>
              <a:rPr lang="en-US" sz="1100" dirty="0"/>
              <a:t>    &lt;</a:t>
            </a:r>
            <a:r>
              <a:rPr lang="en-US" sz="1100" b="1" dirty="0"/>
              <a:t>menu</a:t>
            </a:r>
            <a:r>
              <a:rPr lang="en-US" sz="1100" dirty="0"/>
              <a:t> </a:t>
            </a:r>
            <a:r>
              <a:rPr lang="en-US" sz="1100" b="1" dirty="0"/>
              <a:t>name="jigsaw" image="puzzle_82x82.png" </a:t>
            </a:r>
            <a:r>
              <a:rPr lang="en-US" sz="1100" dirty="0"/>
              <a:t>label="" size="10,92"&gt;</a:t>
            </a:r>
          </a:p>
          <a:p>
            <a:pPr marL="0" indent="0">
              <a:buNone/>
            </a:pPr>
            <a:r>
              <a:rPr lang="en-US" sz="1100" dirty="0"/>
              <a:t>      &lt;include name="</a:t>
            </a:r>
            <a:r>
              <a:rPr lang="en-US" sz="1100" dirty="0" err="1"/>
              <a:t>system_menu</a:t>
            </a:r>
            <a:r>
              <a:rPr lang="en-US" sz="1100" dirty="0"/>
              <a:t>"/&gt;</a:t>
            </a:r>
          </a:p>
          <a:p>
            <a:pPr marL="0" indent="0">
              <a:buNone/>
            </a:pPr>
            <a:r>
              <a:rPr lang="en-US" sz="1100" dirty="0"/>
              <a:t>      &lt;include name="</a:t>
            </a:r>
            <a:r>
              <a:rPr lang="en-US" sz="1100" dirty="0" err="1"/>
              <a:t>truck_activity_menu</a:t>
            </a:r>
            <a:r>
              <a:rPr lang="en-US" sz="1100" dirty="0"/>
              <a:t>" </a:t>
            </a:r>
            <a:r>
              <a:rPr lang="en-US" sz="1100" dirty="0" err="1"/>
              <a:t>not_config</a:t>
            </a:r>
            <a:r>
              <a:rPr lang="en-US" sz="1100" dirty="0"/>
              <a:t>="</a:t>
            </a:r>
            <a:r>
              <a:rPr lang="en-US" sz="1100" dirty="0" err="1"/>
              <a:t>disable_truck_activity_menu</a:t>
            </a:r>
            <a:r>
              <a:rPr lang="en-US" sz="1100" dirty="0"/>
              <a:t>"/&gt;</a:t>
            </a:r>
          </a:p>
          <a:p>
            <a:pPr marL="0" indent="0">
              <a:buNone/>
            </a:pPr>
            <a:r>
              <a:rPr lang="en-US" sz="1100" dirty="0"/>
              <a:t>      &lt;include name="</a:t>
            </a:r>
            <a:r>
              <a:rPr lang="en-US" sz="1100" dirty="0" err="1"/>
              <a:t>truck_status_menu</a:t>
            </a:r>
            <a:r>
              <a:rPr lang="en-US" sz="1100" dirty="0"/>
              <a:t>"/&gt;</a:t>
            </a:r>
          </a:p>
          <a:p>
            <a:pPr marL="0" indent="0">
              <a:buNone/>
            </a:pPr>
            <a:r>
              <a:rPr lang="en-US" sz="1100" dirty="0"/>
              <a:t>      &lt;include name="</a:t>
            </a:r>
            <a:r>
              <a:rPr lang="en-US" sz="1100" dirty="0" err="1"/>
              <a:t>operations_menu</a:t>
            </a:r>
            <a:r>
              <a:rPr lang="en-US" sz="1100" dirty="0"/>
              <a:t>"/&gt;</a:t>
            </a:r>
          </a:p>
          <a:p>
            <a:pPr marL="0" indent="0">
              <a:buNone/>
            </a:pPr>
            <a:r>
              <a:rPr lang="en-US" sz="1100" dirty="0"/>
              <a:t>      &lt;include name="</a:t>
            </a:r>
            <a:r>
              <a:rPr lang="en-US" sz="1100" dirty="0" err="1"/>
              <a:t>road_conditions_menu</a:t>
            </a:r>
            <a:r>
              <a:rPr lang="en-US" sz="1100" dirty="0"/>
              <a:t>" config="</a:t>
            </a:r>
            <a:r>
              <a:rPr lang="en-US" sz="1100" dirty="0" err="1"/>
              <a:t>road_condition_enabled</a:t>
            </a:r>
            <a:r>
              <a:rPr lang="en-US" sz="1100" dirty="0"/>
              <a:t>” /&gt;</a:t>
            </a:r>
          </a:p>
          <a:p>
            <a:pPr marL="0" indent="0">
              <a:buNone/>
            </a:pPr>
            <a:r>
              <a:rPr lang="en-US" sz="1100" dirty="0"/>
              <a:t>      &lt;include name="</a:t>
            </a:r>
            <a:r>
              <a:rPr lang="en-US" sz="1100" dirty="0" err="1"/>
              <a:t>message_menu</a:t>
            </a:r>
            <a:r>
              <a:rPr lang="en-US" sz="1100" dirty="0"/>
              <a:t>"/&gt;</a:t>
            </a:r>
          </a:p>
          <a:p>
            <a:pPr marL="0" indent="0">
              <a:buNone/>
            </a:pPr>
            <a:r>
              <a:rPr lang="en-US" sz="1100" dirty="0"/>
              <a:t>      &lt;include name="</a:t>
            </a:r>
            <a:r>
              <a:rPr lang="en-US" sz="1100" dirty="0" err="1"/>
              <a:t>truck_help_menu</a:t>
            </a:r>
            <a:r>
              <a:rPr lang="en-US" sz="1100" dirty="0"/>
              <a:t>" </a:t>
            </a:r>
            <a:r>
              <a:rPr lang="en-US" sz="1100" dirty="0" err="1"/>
              <a:t>not_config</a:t>
            </a:r>
            <a:r>
              <a:rPr lang="en-US" sz="1100" dirty="0"/>
              <a:t>="</a:t>
            </a:r>
            <a:r>
              <a:rPr lang="en-US" sz="1100" dirty="0" err="1"/>
              <a:t>disable_truck_help_menu</a:t>
            </a:r>
            <a:r>
              <a:rPr lang="en-US" sz="1100" dirty="0"/>
              <a:t>"/&gt;</a:t>
            </a:r>
          </a:p>
          <a:p>
            <a:pPr marL="0" indent="0">
              <a:buNone/>
            </a:pPr>
            <a:r>
              <a:rPr lang="en-US" sz="1100" dirty="0"/>
              <a:t>      &lt;include name="</a:t>
            </a:r>
            <a:r>
              <a:rPr lang="en-US" sz="1100" dirty="0" err="1"/>
              <a:t>emergency_menu</a:t>
            </a:r>
            <a:r>
              <a:rPr lang="en-US" sz="1100" dirty="0"/>
              <a:t>"/&gt;</a:t>
            </a:r>
          </a:p>
          <a:p>
            <a:pPr marL="0" indent="0">
              <a:buNone/>
            </a:pPr>
            <a:r>
              <a:rPr lang="en-US" sz="1100" dirty="0"/>
              <a:t>&lt;/menu&gt;</a:t>
            </a:r>
          </a:p>
          <a:p>
            <a:pPr marL="0" indent="0">
              <a:buNone/>
            </a:pPr>
            <a:endParaRPr lang="en-US" sz="11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1673" y="1385741"/>
            <a:ext cx="3679282" cy="2759462"/>
          </a:xfrm>
          <a:prstGeom prst="rect">
            <a:avLst/>
          </a:prstGeom>
          <a:effectLst>
            <a:outerShdw blurRad="63500" sx="102000" sy="102000" algn="ctr" rotWithShape="0">
              <a:prstClr val="black">
                <a:alpha val="40000"/>
              </a:prstClr>
            </a:outerShdw>
          </a:effectLst>
        </p:spPr>
      </p:pic>
      <p:sp>
        <p:nvSpPr>
          <p:cNvPr id="13" name="TextBox 12"/>
          <p:cNvSpPr txBox="1"/>
          <p:nvPr/>
        </p:nvSpPr>
        <p:spPr>
          <a:xfrm>
            <a:off x="7613762" y="5245382"/>
            <a:ext cx="3073138" cy="369332"/>
          </a:xfrm>
          <a:prstGeom prst="rect">
            <a:avLst/>
          </a:prstGeom>
          <a:noFill/>
        </p:spPr>
        <p:txBody>
          <a:bodyPr wrap="square" rtlCol="0">
            <a:spAutoFit/>
          </a:bodyPr>
          <a:lstStyle/>
          <a:p>
            <a:r>
              <a:rPr lang="en-AU" b="1" dirty="0"/>
              <a:t>w0.mn.jigsaw</a:t>
            </a:r>
            <a:r>
              <a:rPr lang="en-AU" dirty="0"/>
              <a:t> (Menu)</a:t>
            </a:r>
          </a:p>
        </p:txBody>
      </p:sp>
      <p:cxnSp>
        <p:nvCxnSpPr>
          <p:cNvPr id="15" name="Straight Arrow Connector 14"/>
          <p:cNvCxnSpPr>
            <a:cxnSpLocks/>
            <a:stCxn id="13" idx="1"/>
          </p:cNvCxnSpPr>
          <p:nvPr/>
        </p:nvCxnSpPr>
        <p:spPr>
          <a:xfrm flipH="1" flipV="1">
            <a:off x="6425984" y="1648780"/>
            <a:ext cx="1187778" cy="37812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p:cNvSpPr/>
          <p:nvPr/>
        </p:nvSpPr>
        <p:spPr>
          <a:xfrm>
            <a:off x="6140234" y="1296464"/>
            <a:ext cx="3874416" cy="499621"/>
          </a:xfrm>
          <a:prstGeom prst="roundRect">
            <a:avLst/>
          </a:prstGeom>
          <a:solidFill>
            <a:srgbClr val="007F9D">
              <a:alpha val="7059"/>
            </a:srgbClr>
          </a:solid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8025594" y="4876050"/>
            <a:ext cx="3073138" cy="369332"/>
          </a:xfrm>
          <a:prstGeom prst="rect">
            <a:avLst/>
          </a:prstGeom>
          <a:noFill/>
        </p:spPr>
        <p:txBody>
          <a:bodyPr wrap="square" rtlCol="0">
            <a:spAutoFit/>
          </a:bodyPr>
          <a:lstStyle/>
          <a:p>
            <a:r>
              <a:rPr lang="en-AU" b="1" dirty="0"/>
              <a:t>w0.mn</a:t>
            </a:r>
            <a:r>
              <a:rPr lang="en-AU" dirty="0"/>
              <a:t> (</a:t>
            </a:r>
            <a:r>
              <a:rPr lang="en-AU" dirty="0" err="1"/>
              <a:t>Menubar</a:t>
            </a:r>
            <a:r>
              <a:rPr lang="en-AU" dirty="0"/>
              <a:t>)</a:t>
            </a:r>
          </a:p>
        </p:txBody>
      </p:sp>
      <p:cxnSp>
        <p:nvCxnSpPr>
          <p:cNvPr id="24" name="Straight Arrow Connector 23"/>
          <p:cNvCxnSpPr/>
          <p:nvPr/>
        </p:nvCxnSpPr>
        <p:spPr>
          <a:xfrm flipH="1" flipV="1">
            <a:off x="7006931" y="1834519"/>
            <a:ext cx="1060579" cy="3222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501076" y="4518189"/>
            <a:ext cx="1780282" cy="369332"/>
          </a:xfrm>
          <a:prstGeom prst="rect">
            <a:avLst/>
          </a:prstGeom>
          <a:noFill/>
        </p:spPr>
        <p:txBody>
          <a:bodyPr wrap="square" rtlCol="0">
            <a:spAutoFit/>
          </a:bodyPr>
          <a:lstStyle/>
          <a:p>
            <a:r>
              <a:rPr lang="en-AU" b="1" dirty="0"/>
              <a:t>w0</a:t>
            </a:r>
            <a:r>
              <a:rPr lang="en-AU" dirty="0"/>
              <a:t> (Frame)</a:t>
            </a:r>
          </a:p>
        </p:txBody>
      </p:sp>
      <p:cxnSp>
        <p:nvCxnSpPr>
          <p:cNvPr id="14" name="Straight Arrow Connector 13"/>
          <p:cNvCxnSpPr>
            <a:stCxn id="11" idx="1"/>
          </p:cNvCxnSpPr>
          <p:nvPr/>
        </p:nvCxnSpPr>
        <p:spPr>
          <a:xfrm flipH="1" flipV="1">
            <a:off x="8302760" y="4142955"/>
            <a:ext cx="198316" cy="559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28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JSPanel</a:t>
            </a:r>
            <a:r>
              <a:rPr lang="en-US" dirty="0"/>
              <a:t> layout (rb.xml)</a:t>
            </a:r>
          </a:p>
        </p:txBody>
      </p:sp>
      <p:sp>
        <p:nvSpPr>
          <p:cNvPr id="7" name="Content Placeholder 6"/>
          <p:cNvSpPr>
            <a:spLocks noGrp="1"/>
          </p:cNvSpPr>
          <p:nvPr>
            <p:ph sz="quarter" idx="21"/>
          </p:nvPr>
        </p:nvSpPr>
        <p:spPr>
          <a:xfrm>
            <a:off x="5549246" y="1663200"/>
            <a:ext cx="6033153" cy="4215600"/>
          </a:xfrm>
        </p:spPr>
        <p:txBody>
          <a:bodyPr/>
          <a:lstStyle/>
          <a:p>
            <a:pPr marL="0" indent="0">
              <a:buNone/>
            </a:pPr>
            <a:r>
              <a:rPr lang="en-US" sz="1100" dirty="0"/>
              <a:t>&lt;frame name="w0</a:t>
            </a:r>
            <a:r>
              <a:rPr lang="en-US" sz="1100" b="1" dirty="0"/>
              <a:t>" </a:t>
            </a:r>
            <a:r>
              <a:rPr lang="en-US" sz="1100" dirty="0" err="1"/>
              <a:t>font_size</a:t>
            </a:r>
            <a:r>
              <a:rPr lang="en-US" sz="1100" dirty="0"/>
              <a:t>="20" undecorated="true" visible="true“</a:t>
            </a:r>
          </a:p>
          <a:p>
            <a:pPr marL="0" indent="0">
              <a:buNone/>
            </a:pPr>
            <a:r>
              <a:rPr lang="en-US" sz="1100" dirty="0"/>
              <a:t>          location="0,0" maximized="true" size="1024,768"&gt;</a:t>
            </a:r>
          </a:p>
          <a:p>
            <a:pPr marL="0" indent="0">
              <a:buNone/>
            </a:pPr>
            <a:r>
              <a:rPr lang="en-US" sz="1100" dirty="0"/>
              <a:t>  &lt;</a:t>
            </a:r>
            <a:r>
              <a:rPr lang="en-US" sz="1100" dirty="0" err="1"/>
              <a:t>menubar</a:t>
            </a:r>
            <a:r>
              <a:rPr lang="en-US" sz="1100" dirty="0"/>
              <a:t> name="</a:t>
            </a:r>
            <a:r>
              <a:rPr lang="en-US" sz="1100" dirty="0" err="1"/>
              <a:t>mn</a:t>
            </a:r>
            <a:r>
              <a:rPr lang="en-US" sz="1100" dirty="0"/>
              <a:t>" size="160,92"&gt;</a:t>
            </a:r>
          </a:p>
          <a:p>
            <a:pPr marL="0" indent="0">
              <a:buNone/>
            </a:pPr>
            <a:r>
              <a:rPr lang="en-US" sz="1100" dirty="0"/>
              <a:t>    &lt;menu name="jigsaw" image="puzzle_82x82.png" label="" size="10,92"&gt;</a:t>
            </a:r>
          </a:p>
          <a:p>
            <a:pPr marL="0" indent="0">
              <a:buNone/>
            </a:pPr>
            <a:r>
              <a:rPr lang="en-US" sz="1100" dirty="0"/>
              <a:t>      &lt;</a:t>
            </a:r>
            <a:r>
              <a:rPr lang="en-US" sz="1100" b="1" dirty="0"/>
              <a:t>include</a:t>
            </a:r>
            <a:r>
              <a:rPr lang="en-US" sz="1100" dirty="0"/>
              <a:t> name="</a:t>
            </a:r>
            <a:r>
              <a:rPr lang="en-US" sz="1100" b="1" dirty="0" err="1"/>
              <a:t>system_menu</a:t>
            </a:r>
            <a:r>
              <a:rPr lang="en-US" sz="1100" dirty="0"/>
              <a:t>"/&gt;</a:t>
            </a:r>
          </a:p>
          <a:p>
            <a:pPr marL="0" indent="0">
              <a:buNone/>
            </a:pPr>
            <a:r>
              <a:rPr lang="en-US" sz="1100" dirty="0"/>
              <a:t>      &lt;</a:t>
            </a:r>
            <a:r>
              <a:rPr lang="en-US" sz="1100" b="1" dirty="0"/>
              <a:t>include</a:t>
            </a:r>
            <a:r>
              <a:rPr lang="en-US" sz="1100" dirty="0"/>
              <a:t> name="</a:t>
            </a:r>
            <a:r>
              <a:rPr lang="en-US" sz="1100" b="1" dirty="0" err="1"/>
              <a:t>truck_activity_menu</a:t>
            </a:r>
            <a:r>
              <a:rPr lang="en-US" sz="1100" dirty="0"/>
              <a:t>" </a:t>
            </a:r>
            <a:r>
              <a:rPr lang="en-US" sz="1100" dirty="0" err="1"/>
              <a:t>not_config</a:t>
            </a:r>
            <a:r>
              <a:rPr lang="en-US" sz="1100" dirty="0"/>
              <a:t>="</a:t>
            </a:r>
            <a:r>
              <a:rPr lang="en-US" sz="1100" dirty="0" err="1"/>
              <a:t>disable_truck_activity_menu</a:t>
            </a:r>
            <a:r>
              <a:rPr lang="en-US" sz="1100" dirty="0"/>
              <a:t>"/&gt;</a:t>
            </a:r>
          </a:p>
          <a:p>
            <a:pPr marL="0" indent="0">
              <a:buNone/>
            </a:pPr>
            <a:r>
              <a:rPr lang="en-US" sz="1100" dirty="0"/>
              <a:t>      &lt;</a:t>
            </a:r>
            <a:r>
              <a:rPr lang="en-US" sz="1100" b="1" dirty="0"/>
              <a:t>include</a:t>
            </a:r>
            <a:r>
              <a:rPr lang="en-US" sz="1100" dirty="0"/>
              <a:t> name="</a:t>
            </a:r>
            <a:r>
              <a:rPr lang="en-US" sz="1100" b="1" dirty="0" err="1"/>
              <a:t>truck_status_menu</a:t>
            </a:r>
            <a:r>
              <a:rPr lang="en-US" sz="1100" dirty="0"/>
              <a:t>"/&gt;</a:t>
            </a:r>
          </a:p>
          <a:p>
            <a:pPr marL="0" indent="0">
              <a:buNone/>
            </a:pPr>
            <a:r>
              <a:rPr lang="en-US" sz="1100" dirty="0"/>
              <a:t>      &lt;</a:t>
            </a:r>
            <a:r>
              <a:rPr lang="en-US" sz="1100" b="1" dirty="0"/>
              <a:t>include</a:t>
            </a:r>
            <a:r>
              <a:rPr lang="en-US" sz="1100" dirty="0"/>
              <a:t> name="</a:t>
            </a:r>
            <a:r>
              <a:rPr lang="en-US" sz="1100" b="1" dirty="0" err="1"/>
              <a:t>operations_menu</a:t>
            </a:r>
            <a:r>
              <a:rPr lang="en-US" sz="1100" dirty="0"/>
              <a:t>"/&gt;</a:t>
            </a:r>
          </a:p>
          <a:p>
            <a:pPr marL="0" indent="0">
              <a:buNone/>
            </a:pPr>
            <a:r>
              <a:rPr lang="en-US" sz="1100" dirty="0"/>
              <a:t>      &lt;include name="</a:t>
            </a:r>
            <a:r>
              <a:rPr lang="en-US" sz="1100" dirty="0" err="1"/>
              <a:t>road_conditions_menu</a:t>
            </a:r>
            <a:r>
              <a:rPr lang="en-US" sz="1100" dirty="0"/>
              <a:t>" config="</a:t>
            </a:r>
            <a:r>
              <a:rPr lang="en-US" sz="1100" dirty="0" err="1"/>
              <a:t>road_condition_enabled</a:t>
            </a:r>
            <a:r>
              <a:rPr lang="en-US" sz="1100" dirty="0"/>
              <a:t>”</a:t>
            </a:r>
            <a:r>
              <a:rPr lang="en-US" sz="1100" b="1" dirty="0"/>
              <a:t> </a:t>
            </a:r>
            <a:r>
              <a:rPr lang="en-US" sz="1100" dirty="0"/>
              <a:t>/&gt;</a:t>
            </a:r>
          </a:p>
          <a:p>
            <a:pPr marL="0" indent="0">
              <a:buNone/>
            </a:pPr>
            <a:r>
              <a:rPr lang="en-US" sz="1100" dirty="0"/>
              <a:t>      &lt;</a:t>
            </a:r>
            <a:r>
              <a:rPr lang="en-US" sz="1100" b="1" dirty="0"/>
              <a:t>include</a:t>
            </a:r>
            <a:r>
              <a:rPr lang="en-US" sz="1100" dirty="0"/>
              <a:t> name="</a:t>
            </a:r>
            <a:r>
              <a:rPr lang="en-US" sz="1100" b="1" dirty="0" err="1"/>
              <a:t>message_menu</a:t>
            </a:r>
            <a:r>
              <a:rPr lang="en-US" sz="1100" dirty="0"/>
              <a:t>"/&gt;</a:t>
            </a:r>
          </a:p>
          <a:p>
            <a:pPr marL="0" indent="0">
              <a:buNone/>
            </a:pPr>
            <a:r>
              <a:rPr lang="en-US" sz="1100" dirty="0"/>
              <a:t>      &lt;</a:t>
            </a:r>
            <a:r>
              <a:rPr lang="en-US" sz="1100" b="1" dirty="0"/>
              <a:t>include</a:t>
            </a:r>
            <a:r>
              <a:rPr lang="en-US" sz="1100" dirty="0"/>
              <a:t> name="</a:t>
            </a:r>
            <a:r>
              <a:rPr lang="en-US" sz="1100" b="1" dirty="0" err="1"/>
              <a:t>truck_help_menu</a:t>
            </a:r>
            <a:r>
              <a:rPr lang="en-US" sz="1100" dirty="0"/>
              <a:t>" </a:t>
            </a:r>
            <a:r>
              <a:rPr lang="en-US" sz="1100" dirty="0" err="1"/>
              <a:t>not_config</a:t>
            </a:r>
            <a:r>
              <a:rPr lang="en-US" sz="1100" dirty="0"/>
              <a:t>="</a:t>
            </a:r>
            <a:r>
              <a:rPr lang="en-US" sz="1100" dirty="0" err="1"/>
              <a:t>disable_truck_help_menu</a:t>
            </a:r>
            <a:r>
              <a:rPr lang="en-US" sz="1100" dirty="0"/>
              <a:t>"/&gt;</a:t>
            </a:r>
          </a:p>
          <a:p>
            <a:pPr marL="0" indent="0">
              <a:buNone/>
            </a:pPr>
            <a:r>
              <a:rPr lang="en-US" sz="1100" dirty="0"/>
              <a:t>      &lt;</a:t>
            </a:r>
            <a:r>
              <a:rPr lang="en-US" sz="1100" b="1" dirty="0"/>
              <a:t>include</a:t>
            </a:r>
            <a:r>
              <a:rPr lang="en-US" sz="1100" dirty="0"/>
              <a:t> name="</a:t>
            </a:r>
            <a:r>
              <a:rPr lang="en-US" sz="1100" b="1" dirty="0" err="1"/>
              <a:t>emergency_menu</a:t>
            </a:r>
            <a:r>
              <a:rPr lang="en-US" sz="1100" dirty="0"/>
              <a:t>"/&gt;</a:t>
            </a:r>
          </a:p>
          <a:p>
            <a:pPr marL="0" indent="0">
              <a:buNone/>
            </a:pPr>
            <a:r>
              <a:rPr lang="en-US" sz="1100" dirty="0"/>
              <a:t>&lt;/menu&gt;</a:t>
            </a:r>
          </a:p>
          <a:p>
            <a:pPr marL="0" indent="0">
              <a:buNone/>
            </a:pPr>
            <a:endParaRPr lang="en-US" sz="11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5440" y="1475018"/>
            <a:ext cx="3679282" cy="2759462"/>
          </a:xfrm>
          <a:prstGeom prst="rect">
            <a:avLst/>
          </a:prstGeom>
          <a:effectLst>
            <a:outerShdw blurRad="63500" sx="102000" sy="102000" algn="ctr" rotWithShape="0">
              <a:prstClr val="black">
                <a:alpha val="40000"/>
              </a:prstClr>
            </a:outerShdw>
          </a:effectLst>
        </p:spPr>
      </p:pic>
      <p:cxnSp>
        <p:nvCxnSpPr>
          <p:cNvPr id="3" name="Straight Arrow Connector 2"/>
          <p:cNvCxnSpPr/>
          <p:nvPr/>
        </p:nvCxnSpPr>
        <p:spPr>
          <a:xfrm flipH="1" flipV="1">
            <a:off x="2249865" y="1960777"/>
            <a:ext cx="3299381" cy="917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249865" y="2262433"/>
            <a:ext cx="3299381" cy="174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249865" y="2489786"/>
            <a:ext cx="3299381" cy="133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249865" y="2712997"/>
            <a:ext cx="3299381" cy="679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249865" y="3112925"/>
            <a:ext cx="3299380" cy="108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249865" y="3367450"/>
            <a:ext cx="3299381" cy="1513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899554" y="4821022"/>
            <a:ext cx="6353666" cy="369332"/>
          </a:xfrm>
          <a:prstGeom prst="rect">
            <a:avLst/>
          </a:prstGeom>
          <a:noFill/>
        </p:spPr>
        <p:txBody>
          <a:bodyPr wrap="square" rtlCol="0">
            <a:spAutoFit/>
          </a:bodyPr>
          <a:lstStyle/>
          <a:p>
            <a:r>
              <a:rPr lang="en-AU" dirty="0"/>
              <a:t>The </a:t>
            </a:r>
            <a:r>
              <a:rPr lang="en-AU" b="1" dirty="0"/>
              <a:t>road conditions </a:t>
            </a:r>
            <a:r>
              <a:rPr lang="en-AU" dirty="0"/>
              <a:t>item is missing</a:t>
            </a:r>
          </a:p>
        </p:txBody>
      </p:sp>
      <p:cxnSp>
        <p:nvCxnSpPr>
          <p:cNvPr id="41" name="Connector: Elbow 40"/>
          <p:cNvCxnSpPr/>
          <p:nvPr/>
        </p:nvCxnSpPr>
        <p:spPr>
          <a:xfrm rot="10800000">
            <a:off x="3315093" y="2052531"/>
            <a:ext cx="2234152" cy="1529657"/>
          </a:xfrm>
          <a:prstGeom prst="bentConnector3">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p:cNvSpPr/>
          <p:nvPr/>
        </p:nvSpPr>
        <p:spPr>
          <a:xfrm>
            <a:off x="5700180" y="3350205"/>
            <a:ext cx="5024486" cy="216817"/>
          </a:xfrm>
          <a:prstGeom prst="roundRect">
            <a:avLst/>
          </a:prstGeom>
          <a:solidFill>
            <a:srgbClr val="FF0000">
              <a:alpha val="20000"/>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50484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JSPanel</a:t>
            </a:r>
            <a:r>
              <a:rPr lang="en-US" dirty="0"/>
              <a:t> layout (rb.xml)</a:t>
            </a:r>
          </a:p>
        </p:txBody>
      </p:sp>
      <p:sp>
        <p:nvSpPr>
          <p:cNvPr id="7" name="Content Placeholder 6"/>
          <p:cNvSpPr>
            <a:spLocks noGrp="1"/>
          </p:cNvSpPr>
          <p:nvPr>
            <p:ph sz="quarter" idx="21"/>
          </p:nvPr>
        </p:nvSpPr>
        <p:spPr>
          <a:xfrm>
            <a:off x="5568100" y="1663200"/>
            <a:ext cx="6014300" cy="4215600"/>
          </a:xfrm>
        </p:spPr>
        <p:txBody>
          <a:bodyPr/>
          <a:lstStyle/>
          <a:p>
            <a:pPr marL="0" indent="0">
              <a:buNone/>
            </a:pPr>
            <a:r>
              <a:rPr lang="en-US" sz="1100" dirty="0"/>
              <a:t>&lt;frame name="w0</a:t>
            </a:r>
            <a:r>
              <a:rPr lang="en-US" sz="1100" b="1" dirty="0"/>
              <a:t>" </a:t>
            </a:r>
            <a:r>
              <a:rPr lang="en-US" sz="1100" dirty="0" err="1"/>
              <a:t>font_size</a:t>
            </a:r>
            <a:r>
              <a:rPr lang="en-US" sz="1100" dirty="0"/>
              <a:t>="20" undecorated="true" visible="true“</a:t>
            </a:r>
          </a:p>
          <a:p>
            <a:pPr marL="0" indent="0">
              <a:buNone/>
            </a:pPr>
            <a:r>
              <a:rPr lang="en-US" sz="1100" dirty="0"/>
              <a:t>          location="0,0" maximized="true" size="1024,768"&gt;</a:t>
            </a:r>
          </a:p>
          <a:p>
            <a:pPr marL="0" indent="0">
              <a:buNone/>
            </a:pPr>
            <a:r>
              <a:rPr lang="en-US" sz="1100" dirty="0"/>
              <a:t>  &lt;</a:t>
            </a:r>
            <a:r>
              <a:rPr lang="en-US" sz="1100" dirty="0" err="1"/>
              <a:t>menubar</a:t>
            </a:r>
            <a:r>
              <a:rPr lang="en-US" sz="1100" dirty="0"/>
              <a:t> name="</a:t>
            </a:r>
            <a:r>
              <a:rPr lang="en-US" sz="1100" dirty="0" err="1"/>
              <a:t>mn</a:t>
            </a:r>
            <a:r>
              <a:rPr lang="en-US" sz="1100" dirty="0"/>
              <a:t>" size="160,92"&gt;</a:t>
            </a:r>
          </a:p>
          <a:p>
            <a:pPr marL="0" indent="0">
              <a:buNone/>
            </a:pPr>
            <a:r>
              <a:rPr lang="en-US" sz="1100" dirty="0"/>
              <a:t>    &lt;menu name="jigsaw" image="puzzle_82x82.png" label="" size="10,92"&gt;</a:t>
            </a:r>
          </a:p>
          <a:p>
            <a:pPr marL="0" indent="0">
              <a:buNone/>
            </a:pPr>
            <a:r>
              <a:rPr lang="en-US" sz="1100" dirty="0"/>
              <a:t>      &lt;include name="</a:t>
            </a:r>
            <a:r>
              <a:rPr lang="en-US" sz="1100" dirty="0" err="1"/>
              <a:t>system_menu</a:t>
            </a:r>
            <a:r>
              <a:rPr lang="en-US" sz="1100" dirty="0"/>
              <a:t>"/&gt;</a:t>
            </a:r>
          </a:p>
          <a:p>
            <a:pPr marL="0" indent="0">
              <a:buNone/>
            </a:pPr>
            <a:r>
              <a:rPr lang="en-US" sz="1100" dirty="0"/>
              <a:t>      &lt;include name="</a:t>
            </a:r>
            <a:r>
              <a:rPr lang="en-US" sz="1100" dirty="0" err="1"/>
              <a:t>truck_activity_menu</a:t>
            </a:r>
            <a:r>
              <a:rPr lang="en-US" sz="1100" dirty="0"/>
              <a:t>" </a:t>
            </a:r>
            <a:r>
              <a:rPr lang="en-US" sz="1100" dirty="0" err="1"/>
              <a:t>not_config</a:t>
            </a:r>
            <a:r>
              <a:rPr lang="en-US" sz="1100" dirty="0"/>
              <a:t>="</a:t>
            </a:r>
            <a:r>
              <a:rPr lang="en-US" sz="1100" dirty="0" err="1"/>
              <a:t>disable_truck_activity_menu</a:t>
            </a:r>
            <a:r>
              <a:rPr lang="en-US" sz="1100" dirty="0"/>
              <a:t>"/&gt;</a:t>
            </a:r>
          </a:p>
          <a:p>
            <a:pPr marL="0" indent="0">
              <a:buNone/>
            </a:pPr>
            <a:r>
              <a:rPr lang="en-US" sz="1100" dirty="0"/>
              <a:t>      &lt;include name="</a:t>
            </a:r>
            <a:r>
              <a:rPr lang="en-US" sz="1100" dirty="0" err="1"/>
              <a:t>truck_status_menu</a:t>
            </a:r>
            <a:r>
              <a:rPr lang="en-US" sz="1100" dirty="0"/>
              <a:t>"/&gt;</a:t>
            </a:r>
          </a:p>
          <a:p>
            <a:pPr marL="0" indent="0">
              <a:buNone/>
            </a:pPr>
            <a:r>
              <a:rPr lang="en-US" sz="1100" dirty="0"/>
              <a:t>      &lt;include name="</a:t>
            </a:r>
            <a:r>
              <a:rPr lang="en-US" sz="1100" dirty="0" err="1"/>
              <a:t>operations_menu</a:t>
            </a:r>
            <a:r>
              <a:rPr lang="en-US" sz="1100" dirty="0"/>
              <a:t>"/&gt;</a:t>
            </a:r>
          </a:p>
          <a:p>
            <a:pPr marL="0" indent="0">
              <a:buNone/>
            </a:pPr>
            <a:r>
              <a:rPr lang="en-US" sz="1100" dirty="0"/>
              <a:t>      &lt;include name="</a:t>
            </a:r>
            <a:r>
              <a:rPr lang="en-US" sz="1100" dirty="0" err="1"/>
              <a:t>road_conditions_menu</a:t>
            </a:r>
            <a:r>
              <a:rPr lang="en-US" sz="1100" dirty="0"/>
              <a:t>" </a:t>
            </a:r>
            <a:r>
              <a:rPr lang="en-US" sz="1100" b="1" dirty="0"/>
              <a:t>config="</a:t>
            </a:r>
            <a:r>
              <a:rPr lang="en-US" sz="1100" b="1" dirty="0" err="1"/>
              <a:t>road_condition_enabled</a:t>
            </a:r>
            <a:r>
              <a:rPr lang="en-US" sz="1100" b="1" dirty="0"/>
              <a:t>” </a:t>
            </a:r>
            <a:r>
              <a:rPr lang="en-US" sz="1100" dirty="0"/>
              <a:t>/&gt;</a:t>
            </a:r>
          </a:p>
          <a:p>
            <a:pPr marL="0" indent="0">
              <a:buNone/>
            </a:pPr>
            <a:r>
              <a:rPr lang="en-US" sz="1100" dirty="0"/>
              <a:t>      &lt;include name="</a:t>
            </a:r>
            <a:r>
              <a:rPr lang="en-US" sz="1100" dirty="0" err="1"/>
              <a:t>message_menu</a:t>
            </a:r>
            <a:r>
              <a:rPr lang="en-US" sz="1100" dirty="0"/>
              <a:t>"/&gt;</a:t>
            </a:r>
          </a:p>
          <a:p>
            <a:pPr marL="0" indent="0">
              <a:buNone/>
            </a:pPr>
            <a:r>
              <a:rPr lang="en-US" sz="1100" dirty="0"/>
              <a:t>      &lt;include name="</a:t>
            </a:r>
            <a:r>
              <a:rPr lang="en-US" sz="1100" dirty="0" err="1"/>
              <a:t>truck_help_menu</a:t>
            </a:r>
            <a:r>
              <a:rPr lang="en-US" sz="1100" dirty="0"/>
              <a:t>" </a:t>
            </a:r>
            <a:r>
              <a:rPr lang="en-US" sz="1100" dirty="0" err="1"/>
              <a:t>not_config</a:t>
            </a:r>
            <a:r>
              <a:rPr lang="en-US" sz="1100" dirty="0"/>
              <a:t>="</a:t>
            </a:r>
            <a:r>
              <a:rPr lang="en-US" sz="1100" dirty="0" err="1"/>
              <a:t>disable_truck_help_menu</a:t>
            </a:r>
            <a:r>
              <a:rPr lang="en-US" sz="1100" dirty="0"/>
              <a:t>"/&gt;</a:t>
            </a:r>
          </a:p>
          <a:p>
            <a:pPr marL="0" indent="0">
              <a:buNone/>
            </a:pPr>
            <a:r>
              <a:rPr lang="en-US" sz="1100" dirty="0"/>
              <a:t>      &lt;include name="</a:t>
            </a:r>
            <a:r>
              <a:rPr lang="en-US" sz="1100" dirty="0" err="1"/>
              <a:t>emergency_menu</a:t>
            </a:r>
            <a:r>
              <a:rPr lang="en-US" sz="1100" dirty="0"/>
              <a:t>"/&gt;</a:t>
            </a:r>
          </a:p>
          <a:p>
            <a:pPr marL="0" indent="0">
              <a:buNone/>
            </a:pPr>
            <a:r>
              <a:rPr lang="en-US" sz="1100" dirty="0"/>
              <a:t>&lt;/menu&gt;</a:t>
            </a:r>
          </a:p>
          <a:p>
            <a:pPr marL="0" indent="0">
              <a:buNone/>
            </a:pPr>
            <a:endParaRPr lang="en-US" sz="11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5440" y="1475018"/>
            <a:ext cx="3679282" cy="2759462"/>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1809751" y="4349942"/>
            <a:ext cx="8518885" cy="1200329"/>
          </a:xfrm>
          <a:prstGeom prst="rect">
            <a:avLst/>
          </a:prstGeom>
          <a:noFill/>
        </p:spPr>
        <p:txBody>
          <a:bodyPr wrap="square" rtlCol="0">
            <a:spAutoFit/>
          </a:bodyPr>
          <a:lstStyle/>
          <a:p>
            <a:r>
              <a:rPr lang="en-AU" b="1" dirty="0"/>
              <a:t>Q:</a:t>
            </a:r>
            <a:r>
              <a:rPr lang="en-AU" dirty="0"/>
              <a:t> What does </a:t>
            </a:r>
            <a:r>
              <a:rPr lang="en-AU" b="1" dirty="0"/>
              <a:t>&lt;include/&gt; </a:t>
            </a:r>
            <a:r>
              <a:rPr lang="en-AU" dirty="0"/>
              <a:t>do?    </a:t>
            </a:r>
          </a:p>
          <a:p>
            <a:r>
              <a:rPr lang="en-AU" b="1" dirty="0"/>
              <a:t> </a:t>
            </a:r>
            <a:endParaRPr lang="en-AU" dirty="0"/>
          </a:p>
          <a:p>
            <a:endParaRPr lang="en-AU" dirty="0"/>
          </a:p>
          <a:p>
            <a:r>
              <a:rPr lang="en-AU" b="1" dirty="0"/>
              <a:t>Q:</a:t>
            </a:r>
            <a:r>
              <a:rPr lang="en-AU" dirty="0"/>
              <a:t> What does </a:t>
            </a:r>
            <a:r>
              <a:rPr lang="en-AU" b="1" dirty="0"/>
              <a:t>config=</a:t>
            </a:r>
            <a:r>
              <a:rPr lang="en-AU" dirty="0"/>
              <a:t> do?</a:t>
            </a:r>
          </a:p>
        </p:txBody>
      </p:sp>
      <p:sp>
        <p:nvSpPr>
          <p:cNvPr id="30" name="Rectangle: Rounded Corners 29"/>
          <p:cNvSpPr/>
          <p:nvPr/>
        </p:nvSpPr>
        <p:spPr>
          <a:xfrm>
            <a:off x="5740820" y="3320591"/>
            <a:ext cx="5024486" cy="216817"/>
          </a:xfrm>
          <a:prstGeom prst="roundRect">
            <a:avLst/>
          </a:prstGeom>
          <a:solidFill>
            <a:srgbClr val="FF0000">
              <a:alpha val="20000"/>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1926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p:cNvSpPr/>
          <p:nvPr/>
        </p:nvSpPr>
        <p:spPr>
          <a:xfrm>
            <a:off x="5568100" y="2809189"/>
            <a:ext cx="5024486" cy="216817"/>
          </a:xfrm>
          <a:prstGeom prst="roundRect">
            <a:avLst/>
          </a:prstGeom>
          <a:solidFill>
            <a:srgbClr val="FF0000">
              <a:alpha val="20000"/>
            </a:srgb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itle 9"/>
          <p:cNvSpPr>
            <a:spLocks noGrp="1"/>
          </p:cNvSpPr>
          <p:nvPr>
            <p:ph type="title"/>
          </p:nvPr>
        </p:nvSpPr>
        <p:spPr/>
        <p:txBody>
          <a:bodyPr/>
          <a:lstStyle/>
          <a:p>
            <a:r>
              <a:rPr lang="en-US" dirty="0" err="1"/>
              <a:t>JSPanel</a:t>
            </a:r>
            <a:r>
              <a:rPr lang="en-US" dirty="0"/>
              <a:t> layout (rb.xml)</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5440" y="1475018"/>
            <a:ext cx="3679282" cy="2759462"/>
          </a:xfrm>
          <a:prstGeom prst="rect">
            <a:avLst/>
          </a:prstGeom>
          <a:effectLst>
            <a:outerShdw blurRad="63500" sx="102000" sy="102000" algn="ctr" rotWithShape="0">
              <a:prstClr val="black">
                <a:alpha val="40000"/>
              </a:prstClr>
            </a:outerShdw>
          </a:effectLst>
        </p:spPr>
      </p:pic>
      <p:sp>
        <p:nvSpPr>
          <p:cNvPr id="2" name="TextBox 1"/>
          <p:cNvSpPr txBox="1"/>
          <p:nvPr/>
        </p:nvSpPr>
        <p:spPr>
          <a:xfrm>
            <a:off x="1809751" y="4349941"/>
            <a:ext cx="8518885" cy="1477328"/>
          </a:xfrm>
          <a:prstGeom prst="rect">
            <a:avLst/>
          </a:prstGeom>
          <a:noFill/>
        </p:spPr>
        <p:txBody>
          <a:bodyPr wrap="square" rtlCol="0">
            <a:spAutoFit/>
          </a:bodyPr>
          <a:lstStyle/>
          <a:p>
            <a:r>
              <a:rPr lang="en-AU" b="1" dirty="0"/>
              <a:t>Q:</a:t>
            </a:r>
            <a:r>
              <a:rPr lang="en-AU" dirty="0"/>
              <a:t> What does </a:t>
            </a:r>
            <a:r>
              <a:rPr lang="en-AU" b="1" dirty="0"/>
              <a:t>&lt;include/&gt; </a:t>
            </a:r>
            <a:r>
              <a:rPr lang="en-AU" dirty="0"/>
              <a:t>do?    </a:t>
            </a:r>
          </a:p>
          <a:p>
            <a:r>
              <a:rPr lang="en-AU" b="1" dirty="0"/>
              <a:t>A:</a:t>
            </a:r>
            <a:r>
              <a:rPr lang="en-AU" dirty="0"/>
              <a:t> Includes another rb.xml file from </a:t>
            </a:r>
            <a:r>
              <a:rPr lang="en-AU" b="1" dirty="0"/>
              <a:t>Library/ruby/</a:t>
            </a:r>
            <a:r>
              <a:rPr lang="en-AU" b="1" dirty="0" err="1"/>
              <a:t>jspanel</a:t>
            </a:r>
            <a:r>
              <a:rPr lang="en-AU" b="1" dirty="0"/>
              <a:t>/xml</a:t>
            </a:r>
          </a:p>
          <a:p>
            <a:endParaRPr lang="en-AU" dirty="0"/>
          </a:p>
          <a:p>
            <a:r>
              <a:rPr lang="en-AU" b="1" dirty="0"/>
              <a:t>Q:</a:t>
            </a:r>
            <a:r>
              <a:rPr lang="en-AU" dirty="0"/>
              <a:t> What does </a:t>
            </a:r>
            <a:r>
              <a:rPr lang="en-AU" b="1" dirty="0"/>
              <a:t>config=</a:t>
            </a:r>
            <a:r>
              <a:rPr lang="en-AU" dirty="0"/>
              <a:t> do?</a:t>
            </a:r>
          </a:p>
          <a:p>
            <a:r>
              <a:rPr lang="en-AU" b="1" dirty="0"/>
              <a:t>A:</a:t>
            </a:r>
            <a:r>
              <a:rPr lang="en-AU" dirty="0"/>
              <a:t> Makes the entire tag (and children) conditional based on configuration</a:t>
            </a:r>
          </a:p>
        </p:txBody>
      </p:sp>
      <p:sp>
        <p:nvSpPr>
          <p:cNvPr id="9" name="Content Placeholder 6"/>
          <p:cNvSpPr txBox="1">
            <a:spLocks/>
          </p:cNvSpPr>
          <p:nvPr/>
        </p:nvSpPr>
        <p:spPr>
          <a:xfrm>
            <a:off x="5294720" y="1046376"/>
            <a:ext cx="13074978" cy="4897225"/>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r>
              <a:rPr lang="en-US" sz="1100" dirty="0"/>
              <a:t>&lt;frame name="w0</a:t>
            </a:r>
            <a:r>
              <a:rPr lang="en-US" sz="1100" b="1" dirty="0"/>
              <a:t>" </a:t>
            </a:r>
            <a:r>
              <a:rPr lang="en-US" sz="1100" dirty="0" err="1"/>
              <a:t>font_size</a:t>
            </a:r>
            <a:r>
              <a:rPr lang="en-US" sz="1100" dirty="0"/>
              <a:t>="20" undecorated="true" visible="true“</a:t>
            </a:r>
          </a:p>
          <a:p>
            <a:pPr marL="0" indent="0">
              <a:buNone/>
            </a:pPr>
            <a:r>
              <a:rPr lang="en-US" sz="1100" dirty="0"/>
              <a:t>          location="0,0" maximized="true" size="1024,768"&gt;</a:t>
            </a:r>
          </a:p>
          <a:p>
            <a:pPr marL="0" indent="0">
              <a:buNone/>
            </a:pPr>
            <a:r>
              <a:rPr lang="en-US" sz="1100" dirty="0"/>
              <a:t>  &lt;</a:t>
            </a:r>
            <a:r>
              <a:rPr lang="en-US" sz="1100" dirty="0" err="1"/>
              <a:t>menubar</a:t>
            </a:r>
            <a:r>
              <a:rPr lang="en-US" sz="1100" dirty="0"/>
              <a:t> name="</a:t>
            </a:r>
            <a:r>
              <a:rPr lang="en-US" sz="1100" dirty="0" err="1"/>
              <a:t>mn</a:t>
            </a:r>
            <a:r>
              <a:rPr lang="en-US" sz="1100" dirty="0"/>
              <a:t>" size="160,92"&gt;</a:t>
            </a:r>
          </a:p>
          <a:p>
            <a:pPr marL="0" indent="0">
              <a:buNone/>
            </a:pPr>
            <a:r>
              <a:rPr lang="en-US" sz="1100" dirty="0"/>
              <a:t>    &lt;menu name="jigsaw" image="puzzle_82x82.png" label="" size="10,92"&gt;</a:t>
            </a:r>
          </a:p>
          <a:p>
            <a:pPr marL="0" indent="0">
              <a:buNone/>
            </a:pPr>
            <a:r>
              <a:rPr lang="en-US" sz="1100" dirty="0"/>
              <a:t>      &lt;include name="</a:t>
            </a:r>
            <a:r>
              <a:rPr lang="en-US" sz="1100" dirty="0" err="1"/>
              <a:t>system_menu</a:t>
            </a:r>
            <a:r>
              <a:rPr lang="en-US" sz="1100" dirty="0"/>
              <a:t>"/&gt;</a:t>
            </a:r>
          </a:p>
          <a:p>
            <a:pPr marL="0" indent="0">
              <a:buNone/>
            </a:pPr>
            <a:r>
              <a:rPr lang="en-US" sz="1100" dirty="0"/>
              <a:t>      &lt;include name="</a:t>
            </a:r>
            <a:r>
              <a:rPr lang="en-US" sz="1100" dirty="0" err="1"/>
              <a:t>truck_activity_menu</a:t>
            </a:r>
            <a:r>
              <a:rPr lang="en-US" sz="1100" dirty="0"/>
              <a:t>" </a:t>
            </a:r>
            <a:r>
              <a:rPr lang="en-US" sz="1100" dirty="0" err="1"/>
              <a:t>not_config</a:t>
            </a:r>
            <a:r>
              <a:rPr lang="en-US" sz="1100" dirty="0"/>
              <a:t>="</a:t>
            </a:r>
            <a:r>
              <a:rPr lang="en-US" sz="1100" dirty="0" err="1"/>
              <a:t>disable_truck_activity_menu</a:t>
            </a:r>
            <a:r>
              <a:rPr lang="en-US" sz="1100" dirty="0"/>
              <a:t>"/&gt;</a:t>
            </a:r>
          </a:p>
          <a:p>
            <a:pPr marL="0" indent="0">
              <a:buNone/>
            </a:pPr>
            <a:r>
              <a:rPr lang="en-US" sz="1100" dirty="0"/>
              <a:t>      &lt;include name="</a:t>
            </a:r>
            <a:r>
              <a:rPr lang="en-US" sz="1100" dirty="0" err="1"/>
              <a:t>truck_status_menu</a:t>
            </a:r>
            <a:r>
              <a:rPr lang="en-US" sz="1100" dirty="0"/>
              <a:t>"/&gt;</a:t>
            </a:r>
          </a:p>
          <a:p>
            <a:pPr marL="0" indent="0">
              <a:buNone/>
            </a:pPr>
            <a:r>
              <a:rPr lang="en-US" sz="1100" dirty="0"/>
              <a:t>      &lt;include name="</a:t>
            </a:r>
            <a:r>
              <a:rPr lang="en-US" sz="1100" dirty="0" err="1"/>
              <a:t>operations_menu</a:t>
            </a:r>
            <a:r>
              <a:rPr lang="en-US" sz="1100" dirty="0"/>
              <a:t>"/&gt;</a:t>
            </a:r>
          </a:p>
          <a:p>
            <a:pPr marL="0" indent="0">
              <a:buNone/>
            </a:pPr>
            <a:r>
              <a:rPr lang="en-US" sz="1100" dirty="0"/>
              <a:t>      &lt;include name="</a:t>
            </a:r>
            <a:r>
              <a:rPr lang="en-US" sz="1100" dirty="0" err="1"/>
              <a:t>road_conditions_menu</a:t>
            </a:r>
            <a:r>
              <a:rPr lang="en-US" sz="1100" dirty="0"/>
              <a:t>" </a:t>
            </a:r>
            <a:r>
              <a:rPr lang="en-US" sz="1100" b="1" dirty="0"/>
              <a:t>config="</a:t>
            </a:r>
            <a:r>
              <a:rPr lang="en-US" sz="1100" b="1" dirty="0" err="1"/>
              <a:t>road_condition_enabled</a:t>
            </a:r>
            <a:r>
              <a:rPr lang="en-US" sz="1100" b="1" dirty="0"/>
              <a:t>” </a:t>
            </a:r>
            <a:r>
              <a:rPr lang="en-US" sz="1100" dirty="0"/>
              <a:t>/&gt;</a:t>
            </a:r>
          </a:p>
          <a:p>
            <a:pPr marL="0" indent="0">
              <a:buNone/>
            </a:pPr>
            <a:r>
              <a:rPr lang="en-US" sz="1100" dirty="0"/>
              <a:t>      &lt;include name="</a:t>
            </a:r>
            <a:r>
              <a:rPr lang="en-US" sz="1100" dirty="0" err="1"/>
              <a:t>message_menu</a:t>
            </a:r>
            <a:r>
              <a:rPr lang="en-US" sz="1100" dirty="0"/>
              <a:t>"/&gt;</a:t>
            </a:r>
          </a:p>
          <a:p>
            <a:pPr marL="0" indent="0">
              <a:buNone/>
            </a:pPr>
            <a:r>
              <a:rPr lang="en-US" sz="1100" dirty="0"/>
              <a:t>      &lt;include name="</a:t>
            </a:r>
            <a:r>
              <a:rPr lang="en-US" sz="1100" dirty="0" err="1"/>
              <a:t>truck_help_menu</a:t>
            </a:r>
            <a:r>
              <a:rPr lang="en-US" sz="1100" dirty="0"/>
              <a:t>" </a:t>
            </a:r>
            <a:r>
              <a:rPr lang="en-US" sz="1100" dirty="0" err="1"/>
              <a:t>not_config</a:t>
            </a:r>
            <a:r>
              <a:rPr lang="en-US" sz="1100" dirty="0"/>
              <a:t>="</a:t>
            </a:r>
            <a:r>
              <a:rPr lang="en-US" sz="1100" dirty="0" err="1"/>
              <a:t>disable_truck_help_menu</a:t>
            </a:r>
            <a:r>
              <a:rPr lang="en-US" sz="1100" dirty="0"/>
              <a:t>"/&gt;</a:t>
            </a:r>
          </a:p>
          <a:p>
            <a:pPr marL="0" indent="0">
              <a:buNone/>
            </a:pPr>
            <a:r>
              <a:rPr lang="en-US" sz="1100" dirty="0"/>
              <a:t>      &lt;include name="</a:t>
            </a:r>
            <a:r>
              <a:rPr lang="en-US" sz="1100" dirty="0" err="1"/>
              <a:t>emergency_menu</a:t>
            </a:r>
            <a:r>
              <a:rPr lang="en-US" sz="1100" dirty="0"/>
              <a:t>"/&gt;</a:t>
            </a:r>
          </a:p>
          <a:p>
            <a:pPr marL="0" indent="0">
              <a:buNone/>
            </a:pPr>
            <a:r>
              <a:rPr lang="en-US" sz="1100" dirty="0"/>
              <a:t>&lt;/menu&gt;</a:t>
            </a:r>
          </a:p>
          <a:p>
            <a:pPr marL="0" indent="0">
              <a:buNone/>
            </a:pPr>
            <a:endParaRPr lang="en-US" sz="1100" dirty="0"/>
          </a:p>
        </p:txBody>
      </p:sp>
    </p:spTree>
    <p:extLst>
      <p:ext uri="{BB962C8B-B14F-4D97-AF65-F5344CB8AC3E}">
        <p14:creationId xmlns:p14="http://schemas.microsoft.com/office/powerpoint/2010/main" val="205188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24001" y="1218417"/>
            <a:ext cx="9003481"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r>
              <a:rPr lang="en-US" sz="1100" dirty="0"/>
              <a:t>&lt;menu name="status" </a:t>
            </a:r>
            <a:r>
              <a:rPr lang="en-US" sz="1100" dirty="0" err="1"/>
              <a:t>display_label</a:t>
            </a:r>
            <a:r>
              <a:rPr lang="en-US" sz="1100" dirty="0"/>
              <a:t>="STATUS" size="230,70"&gt;</a:t>
            </a:r>
          </a:p>
          <a:p>
            <a:pPr marL="0" indent="0">
              <a:buNone/>
            </a:pPr>
            <a:r>
              <a:rPr lang="en-US" sz="1100" dirty="0"/>
              <a:t>  </a:t>
            </a:r>
            <a:r>
              <a:rPr lang="en-US" sz="1100" b="1" dirty="0"/>
              <a:t>&lt;</a:t>
            </a:r>
            <a:r>
              <a:rPr lang="en-US" sz="1100" b="1" dirty="0" err="1"/>
              <a:t>menuitem</a:t>
            </a:r>
            <a:r>
              <a:rPr lang="en-US" sz="1100" b="1" dirty="0"/>
              <a:t> </a:t>
            </a:r>
            <a:r>
              <a:rPr lang="en-US" sz="1100" b="1" dirty="0" err="1"/>
              <a:t>display_label</a:t>
            </a:r>
            <a:r>
              <a:rPr lang="en-US" sz="1100" b="1" dirty="0"/>
              <a:t>="READY" image="truck_ready_82x82.png" size="220,70"  background="green" </a:t>
            </a:r>
            <a:r>
              <a:rPr lang="en-US" sz="1100" b="1" dirty="0" err="1"/>
              <a:t>change_colors</a:t>
            </a:r>
            <a:r>
              <a:rPr lang="en-US" sz="1100" b="1" dirty="0"/>
              <a:t>="false"&gt;</a:t>
            </a:r>
          </a:p>
          <a:p>
            <a:pPr marL="0" indent="0">
              <a:buNone/>
            </a:pPr>
            <a:r>
              <a:rPr lang="en-US" sz="1100" b="1" dirty="0"/>
              <a:t>    </a:t>
            </a:r>
            <a:r>
              <a:rPr lang="en-US" sz="1100" b="1" i="1" dirty="0" err="1"/>
              <a:t>status_selection</a:t>
            </a:r>
            <a:r>
              <a:rPr lang="en-US" sz="1100" b="1" i="1" dirty="0"/>
              <a:t> "ready"</a:t>
            </a:r>
          </a:p>
          <a:p>
            <a:pPr marL="0" indent="0">
              <a:buNone/>
            </a:pPr>
            <a:r>
              <a:rPr lang="en-US" sz="1100" b="1" dirty="0"/>
              <a:t>  &lt;/</a:t>
            </a:r>
            <a:r>
              <a:rPr lang="en-US" sz="1100" b="1" dirty="0" err="1"/>
              <a:t>menuitem</a:t>
            </a:r>
            <a:r>
              <a:rPr lang="en-US" sz="1100" b="1" dirty="0"/>
              <a:t>&gt;</a:t>
            </a:r>
          </a:p>
          <a:p>
            <a:pPr marL="0" indent="0">
              <a:buNone/>
            </a:pPr>
            <a:r>
              <a:rPr lang="en-US" sz="1100" dirty="0"/>
              <a:t>  &lt;</a:t>
            </a:r>
            <a:r>
              <a:rPr lang="en-US" sz="1100" dirty="0" err="1"/>
              <a:t>menuitem</a:t>
            </a:r>
            <a:r>
              <a:rPr lang="en-US" sz="1100" dirty="0"/>
              <a:t> </a:t>
            </a:r>
            <a:r>
              <a:rPr lang="en-US" sz="1100" dirty="0" err="1"/>
              <a:t>display_label</a:t>
            </a:r>
            <a:r>
              <a:rPr lang="en-US" sz="1100" dirty="0"/>
              <a:t>="DOWN" image="truck_down_82x82.png" size="220,70"  background="red" </a:t>
            </a:r>
            <a:r>
              <a:rPr lang="en-US" sz="1100" dirty="0" err="1"/>
              <a:t>change_colors</a:t>
            </a:r>
            <a:r>
              <a:rPr lang="en-US" sz="1100" dirty="0"/>
              <a:t>="false"&gt;</a:t>
            </a:r>
          </a:p>
          <a:p>
            <a:pPr marL="0" indent="0">
              <a:buNone/>
            </a:pPr>
            <a:r>
              <a:rPr lang="en-US" sz="1100" dirty="0"/>
              <a:t>    </a:t>
            </a:r>
            <a:r>
              <a:rPr lang="en-US" sz="1100" i="1" dirty="0" err="1"/>
              <a:t>status_selection</a:t>
            </a:r>
            <a:r>
              <a:rPr lang="en-US" sz="1100" i="1" dirty="0"/>
              <a:t> "down"</a:t>
            </a:r>
          </a:p>
          <a:p>
            <a:pPr marL="0" indent="0">
              <a:buNone/>
            </a:pPr>
            <a:r>
              <a:rPr lang="en-US" sz="1100" dirty="0"/>
              <a:t>  &lt;/</a:t>
            </a:r>
            <a:r>
              <a:rPr lang="en-US" sz="1100" dirty="0" err="1"/>
              <a:t>menuitem</a:t>
            </a:r>
            <a:r>
              <a:rPr lang="en-US" sz="1100" dirty="0"/>
              <a:t>&gt;</a:t>
            </a:r>
          </a:p>
          <a:p>
            <a:pPr marL="0" indent="0">
              <a:buNone/>
            </a:pPr>
            <a:r>
              <a:rPr lang="en-US" sz="1100" dirty="0"/>
              <a:t>  &lt;</a:t>
            </a:r>
            <a:r>
              <a:rPr lang="en-US" sz="1100" dirty="0" err="1"/>
              <a:t>menuitem</a:t>
            </a:r>
            <a:r>
              <a:rPr lang="en-US" sz="1100" dirty="0"/>
              <a:t> </a:t>
            </a:r>
            <a:r>
              <a:rPr lang="en-US" sz="1100" dirty="0" err="1"/>
              <a:t>display_label</a:t>
            </a:r>
            <a:r>
              <a:rPr lang="en-US" sz="1100" dirty="0"/>
              <a:t>="DELAY" image="truck_delay_82x82.png" size="220,70"  background="orange" </a:t>
            </a:r>
            <a:r>
              <a:rPr lang="en-US" sz="1100" dirty="0" err="1"/>
              <a:t>change_colors</a:t>
            </a:r>
            <a:r>
              <a:rPr lang="en-US" sz="1100" dirty="0"/>
              <a:t>="false"&gt;</a:t>
            </a:r>
          </a:p>
          <a:p>
            <a:pPr marL="0" indent="0">
              <a:buNone/>
            </a:pPr>
            <a:r>
              <a:rPr lang="en-US" sz="1100" i="1" dirty="0"/>
              <a:t>    </a:t>
            </a:r>
            <a:r>
              <a:rPr lang="en-US" sz="1100" i="1" dirty="0" err="1"/>
              <a:t>status_selection</a:t>
            </a:r>
            <a:r>
              <a:rPr lang="en-US" sz="1100" i="1" dirty="0"/>
              <a:t> "delay"</a:t>
            </a:r>
          </a:p>
          <a:p>
            <a:pPr marL="0" indent="0">
              <a:buNone/>
            </a:pPr>
            <a:r>
              <a:rPr lang="en-US" sz="1100" dirty="0"/>
              <a:t>  &lt;/</a:t>
            </a:r>
            <a:r>
              <a:rPr lang="en-US" sz="1100" dirty="0" err="1"/>
              <a:t>menuitem</a:t>
            </a:r>
            <a:r>
              <a:rPr lang="en-US" sz="1100" dirty="0"/>
              <a:t>&gt;</a:t>
            </a:r>
          </a:p>
          <a:p>
            <a:pPr marL="0" indent="0">
              <a:buNone/>
            </a:pPr>
            <a:r>
              <a:rPr lang="en-US" sz="1100" dirty="0"/>
              <a:t>  &lt;</a:t>
            </a:r>
            <a:r>
              <a:rPr lang="en-US" sz="1100" dirty="0" err="1"/>
              <a:t>menuitem</a:t>
            </a:r>
            <a:r>
              <a:rPr lang="en-US" sz="1100" dirty="0"/>
              <a:t> </a:t>
            </a:r>
            <a:r>
              <a:rPr lang="en-US" sz="1100" dirty="0" err="1"/>
              <a:t>display_label</a:t>
            </a:r>
            <a:r>
              <a:rPr lang="en-US" sz="1100" dirty="0"/>
              <a:t>="STANDBY" image="truck_spare_82x82.png“</a:t>
            </a:r>
          </a:p>
          <a:p>
            <a:pPr marL="0" indent="0">
              <a:buNone/>
            </a:pPr>
            <a:r>
              <a:rPr lang="en-US" sz="1100" dirty="0"/>
              <a:t>        size="220,70"  background="blue" </a:t>
            </a:r>
            <a:r>
              <a:rPr lang="en-US" sz="1100" dirty="0" err="1"/>
              <a:t>change_colors</a:t>
            </a:r>
            <a:r>
              <a:rPr lang="en-US" sz="1100" dirty="0"/>
              <a:t>="false"&gt;</a:t>
            </a:r>
          </a:p>
          <a:p>
            <a:pPr marL="0" indent="0">
              <a:buNone/>
            </a:pPr>
            <a:r>
              <a:rPr lang="en-US" sz="1100" i="1" dirty="0"/>
              <a:t>    </a:t>
            </a:r>
            <a:r>
              <a:rPr lang="en-US" sz="1100" i="1" dirty="0" err="1"/>
              <a:t>status_selection</a:t>
            </a:r>
            <a:r>
              <a:rPr lang="en-US" sz="1100" i="1" dirty="0"/>
              <a:t> "standby"</a:t>
            </a:r>
          </a:p>
          <a:p>
            <a:pPr marL="0" indent="0">
              <a:buNone/>
            </a:pPr>
            <a:r>
              <a:rPr lang="en-US" sz="1100" dirty="0"/>
              <a:t>  &lt;/</a:t>
            </a:r>
            <a:r>
              <a:rPr lang="en-US" sz="1100" dirty="0" err="1"/>
              <a:t>menuitem</a:t>
            </a:r>
            <a:r>
              <a:rPr lang="en-US" sz="1100" dirty="0"/>
              <a:t>&gt;</a:t>
            </a:r>
          </a:p>
          <a:p>
            <a:pPr marL="0" indent="0">
              <a:buNone/>
            </a:pPr>
            <a:r>
              <a:rPr lang="en-US" sz="1100" dirty="0">
                <a:highlight>
                  <a:srgbClr val="FFFF00"/>
                </a:highlight>
              </a:rPr>
              <a:t>  &lt;</a:t>
            </a:r>
            <a:r>
              <a:rPr lang="en-US" sz="1100" dirty="0" err="1">
                <a:highlight>
                  <a:srgbClr val="FFFF00"/>
                </a:highlight>
              </a:rPr>
              <a:t>menuitem</a:t>
            </a:r>
            <a:r>
              <a:rPr lang="en-US" sz="1100" dirty="0">
                <a:highlight>
                  <a:srgbClr val="FFFF00"/>
                </a:highlight>
              </a:rPr>
              <a:t> </a:t>
            </a:r>
            <a:r>
              <a:rPr lang="en-US" sz="1100" dirty="0" err="1">
                <a:highlight>
                  <a:srgbClr val="FFFF00"/>
                </a:highlight>
              </a:rPr>
              <a:t>display_label</a:t>
            </a:r>
            <a:r>
              <a:rPr lang="en-US" sz="1100" dirty="0">
                <a:highlight>
                  <a:srgbClr val="FFFF00"/>
                </a:highlight>
              </a:rPr>
              <a:t>="SHIFT CHANGE“</a:t>
            </a:r>
          </a:p>
          <a:p>
            <a:pPr marL="0" indent="0">
              <a:buNone/>
            </a:pPr>
            <a:r>
              <a:rPr lang="en-US" sz="1100" dirty="0">
                <a:highlight>
                  <a:srgbClr val="FFFF00"/>
                </a:highlight>
              </a:rPr>
              <a:t>         size="220,70" </a:t>
            </a:r>
            <a:r>
              <a:rPr lang="en-US" sz="1100" dirty="0" err="1">
                <a:highlight>
                  <a:srgbClr val="FFFF00"/>
                </a:highlight>
              </a:rPr>
              <a:t>change_colors</a:t>
            </a:r>
            <a:r>
              <a:rPr lang="en-US" sz="1100" dirty="0">
                <a:highlight>
                  <a:srgbClr val="FFFF00"/>
                </a:highlight>
              </a:rPr>
              <a:t>="false" </a:t>
            </a:r>
            <a:r>
              <a:rPr lang="en-US" sz="1100" b="1" dirty="0">
                <a:highlight>
                  <a:srgbClr val="FFFF00"/>
                </a:highlight>
              </a:rPr>
              <a:t>config="</a:t>
            </a:r>
            <a:r>
              <a:rPr lang="en-US" sz="1100" b="1" dirty="0" err="1">
                <a:highlight>
                  <a:srgbClr val="FFFF00"/>
                </a:highlight>
              </a:rPr>
              <a:t>enable_shift_change_status</a:t>
            </a:r>
            <a:r>
              <a:rPr lang="en-US" sz="1100" b="1" dirty="0">
                <a:highlight>
                  <a:srgbClr val="FFFF00"/>
                </a:highlight>
              </a:rPr>
              <a:t>"</a:t>
            </a:r>
            <a:r>
              <a:rPr lang="en-US" sz="1100" dirty="0">
                <a:highlight>
                  <a:srgbClr val="FFFF00"/>
                </a:highlight>
              </a:rPr>
              <a:t>&gt;</a:t>
            </a:r>
          </a:p>
          <a:p>
            <a:pPr marL="0" indent="0">
              <a:buNone/>
            </a:pPr>
            <a:r>
              <a:rPr lang="en-US" sz="1100" i="1" dirty="0">
                <a:highlight>
                  <a:srgbClr val="FFFF00"/>
                </a:highlight>
              </a:rPr>
              <a:t>    </a:t>
            </a:r>
            <a:r>
              <a:rPr lang="en-US" sz="1100" i="1" dirty="0" err="1">
                <a:highlight>
                  <a:srgbClr val="FFFF00"/>
                </a:highlight>
              </a:rPr>
              <a:t>status_selection</a:t>
            </a:r>
            <a:r>
              <a:rPr lang="en-US" sz="1100" i="1" dirty="0">
                <a:highlight>
                  <a:srgbClr val="FFFF00"/>
                </a:highlight>
              </a:rPr>
              <a:t> "</a:t>
            </a:r>
            <a:r>
              <a:rPr lang="en-US" sz="1100" i="1" dirty="0" err="1">
                <a:highlight>
                  <a:srgbClr val="FFFF00"/>
                </a:highlight>
              </a:rPr>
              <a:t>shift_change</a:t>
            </a:r>
            <a:r>
              <a:rPr lang="en-US" sz="1100" i="1" dirty="0">
                <a:highlight>
                  <a:srgbClr val="FFFF00"/>
                </a:highlight>
              </a:rPr>
              <a:t>"</a:t>
            </a:r>
          </a:p>
          <a:p>
            <a:pPr marL="0" indent="0">
              <a:buNone/>
            </a:pPr>
            <a:r>
              <a:rPr lang="en-US" sz="1100" dirty="0">
                <a:highlight>
                  <a:srgbClr val="FFFF00"/>
                </a:highlight>
              </a:rPr>
              <a:t>  &lt;/</a:t>
            </a:r>
            <a:r>
              <a:rPr lang="en-US" sz="1100" dirty="0" err="1">
                <a:highlight>
                  <a:srgbClr val="FFFF00"/>
                </a:highlight>
              </a:rPr>
              <a:t>menuitem</a:t>
            </a:r>
            <a:r>
              <a:rPr lang="en-US" sz="1100" dirty="0">
                <a:highlight>
                  <a:srgbClr val="FFFF00"/>
                </a:highlight>
              </a:rPr>
              <a:t>&gt;</a:t>
            </a:r>
          </a:p>
          <a:p>
            <a:pPr marL="0" indent="0">
              <a:buNone/>
            </a:pPr>
            <a:r>
              <a:rPr lang="en-US" sz="1100" dirty="0"/>
              <a:t>&lt;/menu&gt;</a:t>
            </a:r>
          </a:p>
          <a:p>
            <a:pPr marL="0" indent="0">
              <a:buNone/>
            </a:pPr>
            <a:endParaRPr lang="en-US" sz="1100" dirty="0"/>
          </a:p>
        </p:txBody>
      </p:sp>
      <p:sp>
        <p:nvSpPr>
          <p:cNvPr id="10" name="Title 9"/>
          <p:cNvSpPr>
            <a:spLocks noGrp="1"/>
          </p:cNvSpPr>
          <p:nvPr>
            <p:ph type="title"/>
          </p:nvPr>
        </p:nvSpPr>
        <p:spPr/>
        <p:txBody>
          <a:bodyPr/>
          <a:lstStyle/>
          <a:p>
            <a:r>
              <a:rPr lang="en-US" dirty="0" err="1"/>
              <a:t>JSPanel</a:t>
            </a:r>
            <a:r>
              <a:rPr lang="en-US" dirty="0"/>
              <a:t> layout (truck_status_menu.rb.xml)</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8199" y="3134136"/>
            <a:ext cx="3679282" cy="27594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99178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24001" y="1218417"/>
            <a:ext cx="9003481"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r>
              <a:rPr lang="en-US" sz="1100" b="1" dirty="0"/>
              <a:t>&lt;</a:t>
            </a:r>
            <a:r>
              <a:rPr lang="en-US" sz="1100" b="1" dirty="0" err="1"/>
              <a:t>menuitem</a:t>
            </a:r>
            <a:r>
              <a:rPr lang="en-US" sz="1100" b="1" dirty="0"/>
              <a:t> </a:t>
            </a:r>
            <a:r>
              <a:rPr lang="en-US" sz="1100" b="1" dirty="0" err="1"/>
              <a:t>display_label</a:t>
            </a:r>
            <a:r>
              <a:rPr lang="en-US" sz="1100" b="1" dirty="0"/>
              <a:t>="READY" image="truck_ready_82x82.png" size="220,70"  background="green" </a:t>
            </a:r>
            <a:r>
              <a:rPr lang="en-US" sz="1100" b="1" dirty="0" err="1"/>
              <a:t>change_colors</a:t>
            </a:r>
            <a:r>
              <a:rPr lang="en-US" sz="1100" b="1" dirty="0"/>
              <a:t>="false"&gt;</a:t>
            </a:r>
          </a:p>
          <a:p>
            <a:pPr marL="0" indent="0">
              <a:buNone/>
            </a:pPr>
            <a:r>
              <a:rPr lang="en-US" sz="1100" b="1" dirty="0"/>
              <a:t>    </a:t>
            </a:r>
            <a:r>
              <a:rPr lang="en-US" sz="1100" b="1" i="1" dirty="0" err="1"/>
              <a:t>status_selection</a:t>
            </a:r>
            <a:r>
              <a:rPr lang="en-US" sz="1100" b="1" i="1" dirty="0"/>
              <a:t> "ready"</a:t>
            </a:r>
          </a:p>
          <a:p>
            <a:pPr marL="0" indent="0">
              <a:buNone/>
            </a:pPr>
            <a:r>
              <a:rPr lang="en-US" sz="1100" b="1" dirty="0"/>
              <a:t>  &lt;/</a:t>
            </a:r>
            <a:r>
              <a:rPr lang="en-US" sz="1100" b="1" dirty="0" err="1"/>
              <a:t>menuitem</a:t>
            </a:r>
            <a:r>
              <a:rPr lang="en-US" sz="1100" b="1" dirty="0"/>
              <a:t>&gt;</a:t>
            </a:r>
          </a:p>
          <a:p>
            <a:pPr marL="0" indent="0">
              <a:buNone/>
            </a:pPr>
            <a:endParaRPr lang="en-US" sz="1100" b="1" dirty="0"/>
          </a:p>
          <a:p>
            <a:pPr marL="0" indent="0">
              <a:buNone/>
            </a:pPr>
            <a:r>
              <a:rPr lang="en-US" sz="1800" b="1" dirty="0"/>
              <a:t>So where are all these things defined?</a:t>
            </a:r>
          </a:p>
          <a:p>
            <a:pPr marL="0" indent="0">
              <a:buNone/>
            </a:pPr>
            <a:r>
              <a:rPr lang="en-US" sz="1800" b="1" dirty="0"/>
              <a:t>	gtk_widgets.rb.xml</a:t>
            </a:r>
          </a:p>
        </p:txBody>
      </p:sp>
      <p:sp>
        <p:nvSpPr>
          <p:cNvPr id="10" name="Title 9"/>
          <p:cNvSpPr>
            <a:spLocks noGrp="1"/>
          </p:cNvSpPr>
          <p:nvPr>
            <p:ph type="title"/>
          </p:nvPr>
        </p:nvSpPr>
        <p:spPr/>
        <p:txBody>
          <a:bodyPr/>
          <a:lstStyle/>
          <a:p>
            <a:r>
              <a:rPr lang="en-US" dirty="0" err="1"/>
              <a:t>JSPanel</a:t>
            </a:r>
            <a:r>
              <a:rPr lang="en-US" dirty="0"/>
              <a:t> layout (truck_status_menu.rb.xml)</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8199" y="3134136"/>
            <a:ext cx="3679282" cy="275946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62334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2022765" y="1236891"/>
            <a:ext cx="8321964" cy="869001"/>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r>
              <a:rPr lang="en-US" sz="1100" b="1" dirty="0"/>
              <a:t>&lt;</a:t>
            </a:r>
            <a:r>
              <a:rPr lang="en-US" sz="1100" b="1" dirty="0" err="1"/>
              <a:t>menuitem</a:t>
            </a:r>
            <a:r>
              <a:rPr lang="en-US" sz="1100" b="1" dirty="0"/>
              <a:t> </a:t>
            </a:r>
            <a:r>
              <a:rPr lang="en-US" sz="1100" dirty="0" err="1"/>
              <a:t>display_label</a:t>
            </a:r>
            <a:r>
              <a:rPr lang="en-US" sz="1100" dirty="0"/>
              <a:t>="READY" image="truck_ready_82x82.png" size="220,70"  background="green" </a:t>
            </a:r>
            <a:r>
              <a:rPr lang="en-US" sz="1100" dirty="0" err="1"/>
              <a:t>change_colors</a:t>
            </a:r>
            <a:r>
              <a:rPr lang="en-US" sz="1100" dirty="0"/>
              <a:t>="false"&gt;</a:t>
            </a:r>
          </a:p>
          <a:p>
            <a:pPr marL="0" indent="0">
              <a:buNone/>
            </a:pPr>
            <a:r>
              <a:rPr lang="en-US" sz="1100" dirty="0"/>
              <a:t>    </a:t>
            </a:r>
            <a:r>
              <a:rPr lang="en-US" sz="1100" i="1" dirty="0" err="1"/>
              <a:t>status_selection</a:t>
            </a:r>
            <a:r>
              <a:rPr lang="en-US" sz="1100" i="1" dirty="0"/>
              <a:t> "ready"</a:t>
            </a:r>
          </a:p>
          <a:p>
            <a:pPr marL="0" indent="0">
              <a:buNone/>
            </a:pPr>
            <a:r>
              <a:rPr lang="en-US" sz="1100" b="1" dirty="0"/>
              <a:t>  &lt;/</a:t>
            </a:r>
            <a:r>
              <a:rPr lang="en-US" sz="1100" b="1" dirty="0" err="1"/>
              <a:t>menuitem</a:t>
            </a:r>
            <a:r>
              <a:rPr lang="en-US" sz="1100" b="1" dirty="0"/>
              <a:t>&gt;</a:t>
            </a:r>
          </a:p>
          <a:p>
            <a:pPr marL="0" indent="0">
              <a:buNone/>
            </a:pPr>
            <a:endParaRPr lang="en-US" sz="1100" b="1" dirty="0"/>
          </a:p>
        </p:txBody>
      </p:sp>
      <p:sp>
        <p:nvSpPr>
          <p:cNvPr id="10" name="Title 9"/>
          <p:cNvSpPr>
            <a:spLocks noGrp="1"/>
          </p:cNvSpPr>
          <p:nvPr>
            <p:ph type="title"/>
          </p:nvPr>
        </p:nvSpPr>
        <p:spPr/>
        <p:txBody>
          <a:bodyPr/>
          <a:lstStyle/>
          <a:p>
            <a:r>
              <a:rPr lang="en-US" dirty="0" err="1"/>
              <a:t>JSPanel</a:t>
            </a:r>
            <a:r>
              <a:rPr lang="en-US" dirty="0"/>
              <a:t> layout (truck_status_menu.rb.xml)</a:t>
            </a:r>
          </a:p>
        </p:txBody>
      </p:sp>
      <p:sp>
        <p:nvSpPr>
          <p:cNvPr id="2" name="TextBox 1"/>
          <p:cNvSpPr txBox="1"/>
          <p:nvPr/>
        </p:nvSpPr>
        <p:spPr>
          <a:xfrm>
            <a:off x="2356573" y="2262908"/>
            <a:ext cx="7564581" cy="3600986"/>
          </a:xfrm>
          <a:prstGeom prst="rect">
            <a:avLst/>
          </a:prstGeom>
          <a:solidFill>
            <a:srgbClr val="FFFF99"/>
          </a:solidFill>
          <a:ln>
            <a:solidFill>
              <a:schemeClr val="tx2">
                <a:lumMod val="50000"/>
              </a:schemeClr>
            </a:solidFill>
          </a:ln>
        </p:spPr>
        <p:txBody>
          <a:bodyPr wrap="square" rtlCol="0">
            <a:spAutoFit/>
          </a:bodyPr>
          <a:lstStyle/>
          <a:p>
            <a:r>
              <a:rPr lang="en-AU" sz="1200" b="1" dirty="0"/>
              <a:t> </a:t>
            </a:r>
            <a:r>
              <a:rPr lang="en-AU" sz="1200" b="1" dirty="0">
                <a:solidFill>
                  <a:schemeClr val="tx2">
                    <a:lumMod val="50000"/>
                  </a:schemeClr>
                </a:solidFill>
                <a:latin typeface="Consolas" panose="020B0609020204030204" pitchFamily="49" charset="0"/>
                <a:cs typeface="Consolas" panose="020B0609020204030204" pitchFamily="49" charset="0"/>
              </a:rPr>
              <a:t>class </a:t>
            </a:r>
            <a:r>
              <a:rPr lang="en-AU" sz="1200" b="1" dirty="0" err="1">
                <a:solidFill>
                  <a:schemeClr val="tx2">
                    <a:lumMod val="50000"/>
                  </a:schemeClr>
                </a:solidFill>
                <a:latin typeface="Consolas" panose="020B0609020204030204" pitchFamily="49" charset="0"/>
                <a:cs typeface="Consolas" panose="020B0609020204030204" pitchFamily="49" charset="0"/>
              </a:rPr>
              <a:t>Menuitem</a:t>
            </a:r>
            <a:r>
              <a:rPr lang="en-AU" sz="1200" b="1" dirty="0">
                <a:solidFill>
                  <a:schemeClr val="tx2">
                    <a:lumMod val="50000"/>
                  </a:schemeClr>
                </a:solidFill>
                <a:latin typeface="Consolas" panose="020B0609020204030204" pitchFamily="49" charset="0"/>
                <a:cs typeface="Consolas" panose="020B0609020204030204" pitchFamily="49" charset="0"/>
              </a:rPr>
              <a:t> </a:t>
            </a:r>
            <a:r>
              <a:rPr lang="en-AU" sz="1200" dirty="0">
                <a:solidFill>
                  <a:schemeClr val="tx2">
                    <a:lumMod val="50000"/>
                  </a:schemeClr>
                </a:solidFill>
                <a:latin typeface="Consolas" panose="020B0609020204030204" pitchFamily="49" charset="0"/>
                <a:cs typeface="Consolas" panose="020B0609020204030204" pitchFamily="49" charset="0"/>
              </a:rPr>
              <a:t>&lt; </a:t>
            </a:r>
            <a:r>
              <a:rPr lang="en-AU" sz="1200" b="1" dirty="0" err="1">
                <a:solidFill>
                  <a:schemeClr val="tx2">
                    <a:lumMod val="50000"/>
                  </a:schemeClr>
                </a:solidFill>
                <a:latin typeface="Consolas" panose="020B0609020204030204" pitchFamily="49" charset="0"/>
                <a:cs typeface="Consolas" panose="020B0609020204030204" pitchFamily="49" charset="0"/>
              </a:rPr>
              <a:t>Menuitembase</a:t>
            </a:r>
            <a:endParaRPr lang="en-AU" sz="1200" b="1"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def sensitive=(bool)</a:t>
            </a:r>
          </a:p>
          <a:p>
            <a:r>
              <a:rPr lang="en-AU" sz="1200" dirty="0">
                <a:solidFill>
                  <a:schemeClr val="tx2">
                    <a:lumMod val="50000"/>
                  </a:schemeClr>
                </a:solidFill>
                <a:latin typeface="Consolas" panose="020B0609020204030204" pitchFamily="49" charset="0"/>
                <a:cs typeface="Consolas" panose="020B0609020204030204" pitchFamily="49" charset="0"/>
              </a:rPr>
              <a:t>      @sensitive = bool</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self.foreground</a:t>
            </a:r>
            <a:r>
              <a:rPr lang="en-AU" sz="1200" dirty="0">
                <a:solidFill>
                  <a:schemeClr val="tx2">
                    <a:lumMod val="50000"/>
                  </a:schemeClr>
                </a:solidFill>
                <a:latin typeface="Consolas" panose="020B0609020204030204" pitchFamily="49" charset="0"/>
                <a:cs typeface="Consolas" panose="020B0609020204030204" pitchFamily="49" charset="0"/>
              </a:rPr>
              <a:t> = </a:t>
            </a:r>
            <a:r>
              <a:rPr lang="en-AU" sz="1200" dirty="0" err="1">
                <a:solidFill>
                  <a:schemeClr val="tx2">
                    <a:lumMod val="50000"/>
                  </a:schemeClr>
                </a:solidFill>
                <a:latin typeface="Consolas" panose="020B0609020204030204" pitchFamily="49" charset="0"/>
                <a:cs typeface="Consolas" panose="020B0609020204030204" pitchFamily="49" charset="0"/>
              </a:rPr>
              <a:t>JSPanel</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dirty="0" err="1">
                <a:solidFill>
                  <a:schemeClr val="tx2">
                    <a:lumMod val="50000"/>
                  </a:schemeClr>
                </a:solidFill>
                <a:latin typeface="Consolas" panose="020B0609020204030204" pitchFamily="49" charset="0"/>
                <a:cs typeface="Consolas" panose="020B0609020204030204" pitchFamily="49" charset="0"/>
              </a:rPr>
              <a:t>Application.application.system_foreground</a:t>
            </a:r>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end</a:t>
            </a:r>
          </a:p>
          <a:p>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def foreground=(</a:t>
            </a:r>
            <a:r>
              <a:rPr lang="en-AU" sz="1200" dirty="0" err="1">
                <a:solidFill>
                  <a:schemeClr val="tx2">
                    <a:lumMod val="50000"/>
                  </a:schemeClr>
                </a:solidFill>
                <a:latin typeface="Consolas" panose="020B0609020204030204" pitchFamily="49" charset="0"/>
                <a:cs typeface="Consolas" panose="020B0609020204030204" pitchFamily="49" charset="0"/>
              </a:rPr>
              <a:t>color</a:t>
            </a:r>
            <a:r>
              <a:rPr lang="en-AU" sz="1200" dirty="0">
                <a:solidFill>
                  <a:schemeClr val="tx2">
                    <a:lumMod val="50000"/>
                  </a:schemeClr>
                </a:solidFill>
                <a:latin typeface="Consolas" panose="020B0609020204030204" pitchFamily="49" charset="0"/>
                <a:cs typeface="Consolas" panose="020B0609020204030204" pitchFamily="49" charset="0"/>
              </a:rPr>
              <a:t>)</a:t>
            </a:r>
          </a:p>
          <a:p>
            <a:r>
              <a:rPr lang="en-AU" sz="1200" dirty="0">
                <a:solidFill>
                  <a:schemeClr val="tx2">
                    <a:lumMod val="50000"/>
                  </a:schemeClr>
                </a:solidFill>
                <a:latin typeface="Consolas" panose="020B0609020204030204" pitchFamily="49" charset="0"/>
                <a:cs typeface="Consolas" panose="020B0609020204030204" pitchFamily="49" charset="0"/>
              </a:rPr>
              <a:t>      super</a:t>
            </a:r>
          </a:p>
          <a:p>
            <a:r>
              <a:rPr lang="en-AU" sz="1200" dirty="0">
                <a:solidFill>
                  <a:schemeClr val="tx2">
                    <a:lumMod val="50000"/>
                  </a:schemeClr>
                </a:solidFill>
                <a:latin typeface="Consolas" panose="020B0609020204030204" pitchFamily="49" charset="0"/>
                <a:cs typeface="Consolas" panose="020B0609020204030204" pitchFamily="49" charset="0"/>
              </a:rPr>
              <a:t>      if @</a:t>
            </a:r>
            <a:r>
              <a:rPr lang="en-AU" sz="1200" dirty="0" err="1">
                <a:solidFill>
                  <a:schemeClr val="tx2">
                    <a:lumMod val="50000"/>
                  </a:schemeClr>
                </a:solidFill>
                <a:latin typeface="Consolas" panose="020B0609020204030204" pitchFamily="49" charset="0"/>
                <a:cs typeface="Consolas" panose="020B0609020204030204" pitchFamily="49" charset="0"/>
              </a:rPr>
              <a:t>sensitive.nil</a:t>
            </a:r>
            <a:r>
              <a:rPr lang="en-AU" sz="1200" dirty="0">
                <a:solidFill>
                  <a:schemeClr val="tx2">
                    <a:lumMod val="50000"/>
                  </a:schemeClr>
                </a:solidFill>
                <a:latin typeface="Consolas" panose="020B0609020204030204" pitchFamily="49" charset="0"/>
                <a:cs typeface="Consolas" panose="020B0609020204030204" pitchFamily="49" charset="0"/>
              </a:rPr>
              <a:t>? || @sensitive</a:t>
            </a:r>
          </a:p>
          <a:p>
            <a:r>
              <a:rPr lang="en-AU" sz="1200" dirty="0">
                <a:solidFill>
                  <a:schemeClr val="tx2">
                    <a:lumMod val="50000"/>
                  </a:schemeClr>
                </a:solidFill>
                <a:latin typeface="Consolas" panose="020B0609020204030204" pitchFamily="49" charset="0"/>
                <a:cs typeface="Consolas" panose="020B0609020204030204" pitchFamily="49" charset="0"/>
              </a:rPr>
              <a:t>        c = </a:t>
            </a:r>
            <a:r>
              <a:rPr lang="en-AU" sz="1200" dirty="0" err="1">
                <a:solidFill>
                  <a:schemeClr val="tx2">
                    <a:lumMod val="50000"/>
                  </a:schemeClr>
                </a:solidFill>
                <a:latin typeface="Consolas" panose="020B0609020204030204" pitchFamily="49" charset="0"/>
                <a:cs typeface="Consolas" panose="020B0609020204030204" pitchFamily="49" charset="0"/>
              </a:rPr>
              <a:t>get_color</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dirty="0" err="1">
                <a:solidFill>
                  <a:schemeClr val="tx2">
                    <a:lumMod val="50000"/>
                  </a:schemeClr>
                </a:solidFill>
                <a:latin typeface="Consolas" panose="020B0609020204030204" pitchFamily="49" charset="0"/>
                <a:cs typeface="Consolas" panose="020B0609020204030204" pitchFamily="49" charset="0"/>
              </a:rPr>
              <a:t>color</a:t>
            </a:r>
            <a:r>
              <a:rPr lang="en-AU" sz="1200" dirty="0">
                <a:solidFill>
                  <a:schemeClr val="tx2">
                    <a:lumMod val="50000"/>
                  </a:schemeClr>
                </a:solidFill>
                <a:latin typeface="Consolas" panose="020B0609020204030204" pitchFamily="49" charset="0"/>
                <a:cs typeface="Consolas" panose="020B0609020204030204" pitchFamily="49" charset="0"/>
              </a:rPr>
              <a:t>)</a:t>
            </a:r>
          </a:p>
          <a:p>
            <a:r>
              <a:rPr lang="en-AU" sz="1200" dirty="0">
                <a:solidFill>
                  <a:schemeClr val="tx2">
                    <a:lumMod val="50000"/>
                  </a:schemeClr>
                </a:solidFill>
                <a:latin typeface="Consolas" panose="020B0609020204030204" pitchFamily="49" charset="0"/>
                <a:cs typeface="Consolas" panose="020B0609020204030204" pitchFamily="49" charset="0"/>
              </a:rPr>
              <a:t>      else</a:t>
            </a:r>
          </a:p>
          <a:p>
            <a:r>
              <a:rPr lang="en-AU" sz="1200" dirty="0">
                <a:solidFill>
                  <a:schemeClr val="tx2">
                    <a:lumMod val="50000"/>
                  </a:schemeClr>
                </a:solidFill>
                <a:latin typeface="Consolas" panose="020B0609020204030204" pitchFamily="49" charset="0"/>
                <a:cs typeface="Consolas" panose="020B0609020204030204" pitchFamily="49" charset="0"/>
              </a:rPr>
              <a:t>        c = </a:t>
            </a:r>
            <a:r>
              <a:rPr lang="en-AU" sz="1200" dirty="0" err="1">
                <a:solidFill>
                  <a:schemeClr val="tx2">
                    <a:lumMod val="50000"/>
                  </a:schemeClr>
                </a:solidFill>
                <a:latin typeface="Consolas" panose="020B0609020204030204" pitchFamily="49" charset="0"/>
                <a:cs typeface="Consolas" panose="020B0609020204030204" pitchFamily="49" charset="0"/>
              </a:rPr>
              <a:t>get_color</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dirty="0" err="1">
                <a:solidFill>
                  <a:schemeClr val="tx2">
                    <a:lumMod val="50000"/>
                  </a:schemeClr>
                </a:solidFill>
                <a:latin typeface="Consolas" panose="020B0609020204030204" pitchFamily="49" charset="0"/>
                <a:cs typeface="Consolas" panose="020B0609020204030204" pitchFamily="49" charset="0"/>
              </a:rPr>
              <a:t>gray</a:t>
            </a:r>
            <a:r>
              <a:rPr lang="en-AU" sz="1200" dirty="0">
                <a:solidFill>
                  <a:schemeClr val="tx2">
                    <a:lumMod val="50000"/>
                  </a:schemeClr>
                </a:solidFill>
                <a:latin typeface="Consolas" panose="020B0609020204030204" pitchFamily="49" charset="0"/>
                <a:cs typeface="Consolas" panose="020B0609020204030204" pitchFamily="49" charset="0"/>
              </a:rPr>
              <a:t>")</a:t>
            </a:r>
          </a:p>
          <a:p>
            <a:r>
              <a:rPr lang="en-AU" sz="1200" dirty="0">
                <a:solidFill>
                  <a:schemeClr val="tx2">
                    <a:lumMod val="50000"/>
                  </a:schemeClr>
                </a:solidFill>
                <a:latin typeface="Consolas" panose="020B0609020204030204" pitchFamily="49" charset="0"/>
                <a:cs typeface="Consolas" panose="020B0609020204030204" pitchFamily="49" charset="0"/>
              </a:rPr>
              <a:t>      end</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Gtk.post_update</a:t>
            </a:r>
            <a:r>
              <a:rPr lang="en-AU" sz="1200" dirty="0">
                <a:solidFill>
                  <a:schemeClr val="tx2">
                    <a:lumMod val="50000"/>
                  </a:schemeClr>
                </a:solidFill>
                <a:latin typeface="Consolas" panose="020B0609020204030204" pitchFamily="49" charset="0"/>
                <a:cs typeface="Consolas" panose="020B0609020204030204" pitchFamily="49" charset="0"/>
              </a:rPr>
              <a:t> do</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gtk_object.child.modify_fg</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dirty="0" err="1">
                <a:solidFill>
                  <a:schemeClr val="tx2">
                    <a:lumMod val="50000"/>
                  </a:schemeClr>
                </a:solidFill>
                <a:latin typeface="Consolas" panose="020B0609020204030204" pitchFamily="49" charset="0"/>
                <a:cs typeface="Consolas" panose="020B0609020204030204" pitchFamily="49" charset="0"/>
              </a:rPr>
              <a:t>Gtk</a:t>
            </a:r>
            <a:r>
              <a:rPr lang="en-AU" sz="1200" dirty="0">
                <a:solidFill>
                  <a:schemeClr val="tx2">
                    <a:lumMod val="50000"/>
                  </a:schemeClr>
                </a:solidFill>
                <a:latin typeface="Consolas" panose="020B0609020204030204" pitchFamily="49" charset="0"/>
                <a:cs typeface="Consolas" panose="020B0609020204030204" pitchFamily="49" charset="0"/>
              </a:rPr>
              <a:t>::STATE_NORMAL, c) if @</a:t>
            </a:r>
            <a:r>
              <a:rPr lang="en-AU" sz="1200" dirty="0" err="1">
                <a:solidFill>
                  <a:schemeClr val="tx2">
                    <a:lumMod val="50000"/>
                  </a:schemeClr>
                </a:solidFill>
                <a:latin typeface="Consolas" panose="020B0609020204030204" pitchFamily="49" charset="0"/>
                <a:cs typeface="Consolas" panose="020B0609020204030204" pitchFamily="49" charset="0"/>
              </a:rPr>
              <a:t>gtk_object</a:t>
            </a:r>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label.modify_fg</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dirty="0" err="1">
                <a:solidFill>
                  <a:schemeClr val="tx2">
                    <a:lumMod val="50000"/>
                  </a:schemeClr>
                </a:solidFill>
                <a:latin typeface="Consolas" panose="020B0609020204030204" pitchFamily="49" charset="0"/>
                <a:cs typeface="Consolas" panose="020B0609020204030204" pitchFamily="49" charset="0"/>
              </a:rPr>
              <a:t>Gtk</a:t>
            </a:r>
            <a:r>
              <a:rPr lang="en-AU" sz="1200" dirty="0">
                <a:solidFill>
                  <a:schemeClr val="tx2">
                    <a:lumMod val="50000"/>
                  </a:schemeClr>
                </a:solidFill>
                <a:latin typeface="Consolas" panose="020B0609020204030204" pitchFamily="49" charset="0"/>
                <a:cs typeface="Consolas" panose="020B0609020204030204" pitchFamily="49" charset="0"/>
              </a:rPr>
              <a:t>::STATE_NORMAL, c) if @label</a:t>
            </a:r>
          </a:p>
          <a:p>
            <a:r>
              <a:rPr lang="en-AU" sz="1200" dirty="0">
                <a:solidFill>
                  <a:schemeClr val="tx2">
                    <a:lumMod val="50000"/>
                  </a:schemeClr>
                </a:solidFill>
                <a:latin typeface="Consolas" panose="020B0609020204030204" pitchFamily="49" charset="0"/>
                <a:cs typeface="Consolas" panose="020B0609020204030204" pitchFamily="49" charset="0"/>
              </a:rPr>
              <a:t>      end</a:t>
            </a:r>
          </a:p>
          <a:p>
            <a:r>
              <a:rPr lang="en-AU" sz="1200" dirty="0">
                <a:solidFill>
                  <a:schemeClr val="tx2">
                    <a:lumMod val="50000"/>
                  </a:schemeClr>
                </a:solidFill>
                <a:latin typeface="Consolas" panose="020B0609020204030204" pitchFamily="49" charset="0"/>
                <a:cs typeface="Consolas" panose="020B0609020204030204" pitchFamily="49" charset="0"/>
              </a:rPr>
              <a:t>    end</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b="1" dirty="0">
                <a:solidFill>
                  <a:schemeClr val="tx2">
                    <a:lumMod val="50000"/>
                  </a:schemeClr>
                </a:solidFill>
                <a:latin typeface="Consolas" panose="020B0609020204030204" pitchFamily="49" charset="0"/>
                <a:cs typeface="Consolas" panose="020B0609020204030204" pitchFamily="49" charset="0"/>
              </a:rPr>
              <a:t>end</a:t>
            </a:r>
          </a:p>
        </p:txBody>
      </p:sp>
    </p:spTree>
    <p:extLst>
      <p:ext uri="{BB962C8B-B14F-4D97-AF65-F5344CB8AC3E}">
        <p14:creationId xmlns:p14="http://schemas.microsoft.com/office/powerpoint/2010/main" val="1979618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958105" y="1251525"/>
            <a:ext cx="8460508" cy="896711"/>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r>
              <a:rPr lang="en-US" sz="1100" b="1" dirty="0"/>
              <a:t>&lt;</a:t>
            </a:r>
            <a:r>
              <a:rPr lang="en-US" sz="1100" dirty="0" err="1"/>
              <a:t>menuitem</a:t>
            </a:r>
            <a:r>
              <a:rPr lang="en-US" sz="1100" b="1" dirty="0"/>
              <a:t> </a:t>
            </a:r>
            <a:r>
              <a:rPr lang="en-US" sz="1100" b="1" dirty="0" err="1">
                <a:solidFill>
                  <a:srgbClr val="FF0000"/>
                </a:solidFill>
              </a:rPr>
              <a:t>display_label</a:t>
            </a:r>
            <a:r>
              <a:rPr lang="en-US" sz="1100" b="1" dirty="0">
                <a:solidFill>
                  <a:srgbClr val="FF0000"/>
                </a:solidFill>
              </a:rPr>
              <a:t>="READY" </a:t>
            </a:r>
            <a:r>
              <a:rPr lang="en-US" sz="1100" dirty="0"/>
              <a:t>image="truck_ready_82x82.png" size="220,70"  </a:t>
            </a:r>
            <a:r>
              <a:rPr lang="en-US" sz="1100" b="1" dirty="0">
                <a:solidFill>
                  <a:schemeClr val="accent2">
                    <a:lumMod val="75000"/>
                  </a:schemeClr>
                </a:solidFill>
              </a:rPr>
              <a:t>background="green"</a:t>
            </a:r>
            <a:r>
              <a:rPr lang="en-US" sz="1100" dirty="0">
                <a:solidFill>
                  <a:schemeClr val="accent2">
                    <a:lumMod val="75000"/>
                  </a:schemeClr>
                </a:solidFill>
              </a:rPr>
              <a:t> </a:t>
            </a:r>
            <a:r>
              <a:rPr lang="en-US" sz="1100" dirty="0" err="1">
                <a:solidFill>
                  <a:schemeClr val="tx2"/>
                </a:solidFill>
              </a:rPr>
              <a:t>change_colors</a:t>
            </a:r>
            <a:r>
              <a:rPr lang="en-US" sz="1100" dirty="0">
                <a:solidFill>
                  <a:schemeClr val="tx2"/>
                </a:solidFill>
              </a:rPr>
              <a:t>="false"</a:t>
            </a:r>
            <a:r>
              <a:rPr lang="en-US" sz="1100" dirty="0"/>
              <a:t>&gt;</a:t>
            </a:r>
          </a:p>
          <a:p>
            <a:pPr marL="0" indent="0">
              <a:buNone/>
            </a:pPr>
            <a:r>
              <a:rPr lang="en-US" sz="1100" dirty="0"/>
              <a:t>    </a:t>
            </a:r>
            <a:r>
              <a:rPr lang="en-US" sz="1100" i="1" dirty="0" err="1"/>
              <a:t>status_selection</a:t>
            </a:r>
            <a:r>
              <a:rPr lang="en-US" sz="1100" i="1" dirty="0"/>
              <a:t> "ready"</a:t>
            </a:r>
          </a:p>
          <a:p>
            <a:pPr marL="0" indent="0">
              <a:buNone/>
            </a:pPr>
            <a:r>
              <a:rPr lang="en-US" sz="1100" b="1" dirty="0"/>
              <a:t>  &lt;/</a:t>
            </a:r>
            <a:r>
              <a:rPr lang="en-US" sz="1100" dirty="0" err="1"/>
              <a:t>menuitem</a:t>
            </a:r>
            <a:r>
              <a:rPr lang="en-US" sz="1100" b="1" dirty="0"/>
              <a:t>&gt;</a:t>
            </a:r>
          </a:p>
          <a:p>
            <a:pPr marL="0" indent="0">
              <a:buNone/>
            </a:pPr>
            <a:endParaRPr lang="en-US" sz="1100" b="1" dirty="0"/>
          </a:p>
        </p:txBody>
      </p:sp>
      <p:sp>
        <p:nvSpPr>
          <p:cNvPr id="10" name="Title 9"/>
          <p:cNvSpPr>
            <a:spLocks noGrp="1"/>
          </p:cNvSpPr>
          <p:nvPr>
            <p:ph type="title"/>
          </p:nvPr>
        </p:nvSpPr>
        <p:spPr/>
        <p:txBody>
          <a:bodyPr/>
          <a:lstStyle/>
          <a:p>
            <a:r>
              <a:rPr lang="en-US" dirty="0" err="1"/>
              <a:t>JSPanel</a:t>
            </a:r>
            <a:r>
              <a:rPr lang="en-US" dirty="0"/>
              <a:t> layout (truck_status_menu.rb.xml)</a:t>
            </a:r>
          </a:p>
        </p:txBody>
      </p:sp>
      <p:sp>
        <p:nvSpPr>
          <p:cNvPr id="2" name="TextBox 1"/>
          <p:cNvSpPr txBox="1"/>
          <p:nvPr/>
        </p:nvSpPr>
        <p:spPr>
          <a:xfrm>
            <a:off x="2586177" y="2148235"/>
            <a:ext cx="7204364" cy="3416320"/>
          </a:xfrm>
          <a:prstGeom prst="rect">
            <a:avLst/>
          </a:prstGeom>
          <a:solidFill>
            <a:srgbClr val="FFFF99"/>
          </a:solidFill>
          <a:ln>
            <a:solidFill>
              <a:schemeClr val="tx2">
                <a:lumMod val="50000"/>
              </a:schemeClr>
            </a:solidFill>
          </a:ln>
        </p:spPr>
        <p:txBody>
          <a:bodyPr wrap="square" rtlCol="0">
            <a:spAutoFit/>
          </a:bodyPr>
          <a:lstStyle/>
          <a:p>
            <a:r>
              <a:rPr lang="en-AU" sz="1200" b="1" dirty="0">
                <a:solidFill>
                  <a:schemeClr val="tx2">
                    <a:lumMod val="50000"/>
                  </a:schemeClr>
                </a:solidFill>
                <a:latin typeface="Consolas" panose="020B0609020204030204" pitchFamily="49" charset="0"/>
                <a:cs typeface="Consolas" panose="020B0609020204030204" pitchFamily="49" charset="0"/>
              </a:rPr>
              <a:t> class </a:t>
            </a:r>
            <a:r>
              <a:rPr lang="en-AU" sz="1200" b="1" dirty="0" err="1">
                <a:solidFill>
                  <a:schemeClr val="tx2">
                    <a:lumMod val="50000"/>
                  </a:schemeClr>
                </a:solidFill>
                <a:latin typeface="Consolas" panose="020B0609020204030204" pitchFamily="49" charset="0"/>
                <a:cs typeface="Consolas" panose="020B0609020204030204" pitchFamily="49" charset="0"/>
              </a:rPr>
              <a:t>Menuitembase</a:t>
            </a:r>
            <a:r>
              <a:rPr lang="en-AU" sz="1200" b="1" dirty="0">
                <a:solidFill>
                  <a:schemeClr val="tx2">
                    <a:lumMod val="50000"/>
                  </a:schemeClr>
                </a:solidFill>
                <a:latin typeface="Consolas" panose="020B0609020204030204" pitchFamily="49" charset="0"/>
                <a:cs typeface="Consolas" panose="020B0609020204030204" pitchFamily="49" charset="0"/>
              </a:rPr>
              <a:t> &lt; </a:t>
            </a:r>
            <a:r>
              <a:rPr lang="en-AU" sz="1200" dirty="0" err="1">
                <a:solidFill>
                  <a:schemeClr val="tx2">
                    <a:lumMod val="50000"/>
                  </a:schemeClr>
                </a:solidFill>
                <a:latin typeface="Consolas" panose="020B0609020204030204" pitchFamily="49" charset="0"/>
                <a:cs typeface="Consolas" panose="020B0609020204030204" pitchFamily="49" charset="0"/>
              </a:rPr>
              <a:t>GuiWidgetContainer</a:t>
            </a:r>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b="1" dirty="0">
                <a:solidFill>
                  <a:schemeClr val="tx2">
                    <a:lumMod val="50000"/>
                  </a:schemeClr>
                </a:solidFill>
                <a:latin typeface="Consolas" panose="020B0609020204030204" pitchFamily="49" charset="0"/>
                <a:cs typeface="Consolas" panose="020B0609020204030204" pitchFamily="49" charset="0"/>
              </a:rPr>
              <a:t>…</a:t>
            </a:r>
          </a:p>
          <a:p>
            <a:r>
              <a:rPr lang="en-AU" sz="1200" dirty="0">
                <a:solidFill>
                  <a:srgbClr val="FF0000"/>
                </a:solidFill>
                <a:latin typeface="Consolas" panose="020B0609020204030204" pitchFamily="49" charset="0"/>
                <a:cs typeface="Consolas" panose="020B0609020204030204" pitchFamily="49" charset="0"/>
              </a:rPr>
              <a:t>    # display label will be automatically translated</a:t>
            </a:r>
          </a:p>
          <a:p>
            <a:r>
              <a:rPr lang="en-AU" sz="1200" dirty="0">
                <a:solidFill>
                  <a:srgbClr val="FF0000"/>
                </a:solidFill>
                <a:latin typeface="Consolas" panose="020B0609020204030204" pitchFamily="49" charset="0"/>
                <a:cs typeface="Consolas" panose="020B0609020204030204" pitchFamily="49" charset="0"/>
              </a:rPr>
              <a:t>    def </a:t>
            </a:r>
            <a:r>
              <a:rPr lang="en-AU" sz="1200" b="1" dirty="0" err="1">
                <a:solidFill>
                  <a:srgbClr val="FF0000"/>
                </a:solidFill>
                <a:latin typeface="Consolas" panose="020B0609020204030204" pitchFamily="49" charset="0"/>
                <a:cs typeface="Consolas" panose="020B0609020204030204" pitchFamily="49" charset="0"/>
              </a:rPr>
              <a:t>display_label</a:t>
            </a:r>
            <a:r>
              <a:rPr lang="en-AU" sz="1200" b="1" dirty="0">
                <a:solidFill>
                  <a:srgbClr val="FF0000"/>
                </a:solidFill>
                <a:latin typeface="Consolas" panose="020B0609020204030204" pitchFamily="49" charset="0"/>
                <a:cs typeface="Consolas" panose="020B0609020204030204" pitchFamily="49" charset="0"/>
              </a:rPr>
              <a:t>=(label)</a:t>
            </a:r>
          </a:p>
          <a:p>
            <a:r>
              <a:rPr lang="en-AU" sz="1200" dirty="0">
                <a:solidFill>
                  <a:srgbClr val="FF0000"/>
                </a:solidFill>
                <a:latin typeface="Consolas" panose="020B0609020204030204" pitchFamily="49" charset="0"/>
                <a:cs typeface="Consolas" panose="020B0609020204030204" pitchFamily="49" charset="0"/>
              </a:rPr>
              <a:t>      </a:t>
            </a:r>
            <a:r>
              <a:rPr lang="en-AU" sz="1200" dirty="0" err="1">
                <a:solidFill>
                  <a:srgbClr val="FF0000"/>
                </a:solidFill>
                <a:latin typeface="Consolas" panose="020B0609020204030204" pitchFamily="49" charset="0"/>
                <a:cs typeface="Consolas" panose="020B0609020204030204" pitchFamily="49" charset="0"/>
              </a:rPr>
              <a:t>set_label</a:t>
            </a:r>
            <a:r>
              <a:rPr lang="en-AU" sz="1200" dirty="0">
                <a:solidFill>
                  <a:srgbClr val="FF0000"/>
                </a:solidFill>
                <a:latin typeface="Consolas" panose="020B0609020204030204" pitchFamily="49" charset="0"/>
                <a:cs typeface="Consolas" panose="020B0609020204030204" pitchFamily="49" charset="0"/>
              </a:rPr>
              <a:t>(</a:t>
            </a:r>
            <a:r>
              <a:rPr lang="en-AU" sz="1200" dirty="0" err="1">
                <a:solidFill>
                  <a:srgbClr val="FF0000"/>
                </a:solidFill>
                <a:latin typeface="Consolas" panose="020B0609020204030204" pitchFamily="49" charset="0"/>
                <a:cs typeface="Consolas" panose="020B0609020204030204" pitchFamily="49" charset="0"/>
              </a:rPr>
              <a:t>tr</a:t>
            </a:r>
            <a:r>
              <a:rPr lang="en-AU" sz="1200" dirty="0">
                <a:solidFill>
                  <a:srgbClr val="FF0000"/>
                </a:solidFill>
                <a:latin typeface="Consolas" panose="020B0609020204030204" pitchFamily="49" charset="0"/>
                <a:cs typeface="Consolas" panose="020B0609020204030204" pitchFamily="49" charset="0"/>
              </a:rPr>
              <a:t>(label))</a:t>
            </a:r>
          </a:p>
          <a:p>
            <a:r>
              <a:rPr lang="en-AU" sz="1200" dirty="0">
                <a:solidFill>
                  <a:srgbClr val="FF0000"/>
                </a:solidFill>
                <a:latin typeface="Consolas" panose="020B0609020204030204" pitchFamily="49" charset="0"/>
                <a:cs typeface="Consolas" panose="020B0609020204030204" pitchFamily="49" charset="0"/>
              </a:rPr>
              <a:t>    end</a:t>
            </a:r>
          </a:p>
          <a:p>
            <a:r>
              <a:rPr lang="en-AU" sz="1200" b="1" dirty="0">
                <a:solidFill>
                  <a:schemeClr val="tx2">
                    <a:lumMod val="50000"/>
                  </a:schemeClr>
                </a:solidFill>
                <a:latin typeface="Consolas" panose="020B0609020204030204" pitchFamily="49" charset="0"/>
                <a:cs typeface="Consolas" panose="020B0609020204030204" pitchFamily="49" charset="0"/>
              </a:rPr>
              <a:t>…</a:t>
            </a:r>
          </a:p>
          <a:p>
            <a:r>
              <a:rPr lang="en-AU" sz="1200" dirty="0">
                <a:solidFill>
                  <a:schemeClr val="accent2">
                    <a:lumMod val="75000"/>
                  </a:schemeClr>
                </a:solidFill>
                <a:latin typeface="Consolas" panose="020B0609020204030204" pitchFamily="49" charset="0"/>
                <a:cs typeface="Consolas" panose="020B0609020204030204" pitchFamily="49" charset="0"/>
              </a:rPr>
              <a:t>    def </a:t>
            </a:r>
            <a:r>
              <a:rPr lang="en-AU" sz="1200" b="1" dirty="0">
                <a:solidFill>
                  <a:schemeClr val="accent2">
                    <a:lumMod val="75000"/>
                  </a:schemeClr>
                </a:solidFill>
                <a:latin typeface="Consolas" panose="020B0609020204030204" pitchFamily="49" charset="0"/>
                <a:cs typeface="Consolas" panose="020B0609020204030204" pitchFamily="49" charset="0"/>
              </a:rPr>
              <a:t>background=(</a:t>
            </a:r>
            <a:r>
              <a:rPr lang="en-AU" sz="1200" b="1" dirty="0" err="1">
                <a:solidFill>
                  <a:schemeClr val="accent2">
                    <a:lumMod val="75000"/>
                  </a:schemeClr>
                </a:solidFill>
                <a:latin typeface="Consolas" panose="020B0609020204030204" pitchFamily="49" charset="0"/>
                <a:cs typeface="Consolas" panose="020B0609020204030204" pitchFamily="49" charset="0"/>
              </a:rPr>
              <a:t>color</a:t>
            </a:r>
            <a:r>
              <a:rPr lang="en-AU" sz="1200" b="1" dirty="0">
                <a:solidFill>
                  <a:schemeClr val="accent2">
                    <a:lumMod val="75000"/>
                  </a:schemeClr>
                </a:solidFill>
                <a:latin typeface="Consolas" panose="020B0609020204030204" pitchFamily="49" charset="0"/>
                <a:cs typeface="Consolas" panose="020B0609020204030204" pitchFamily="49" charset="0"/>
              </a:rPr>
              <a:t>)</a:t>
            </a:r>
          </a:p>
          <a:p>
            <a:r>
              <a:rPr lang="en-AU" sz="1200" dirty="0">
                <a:solidFill>
                  <a:schemeClr val="accent2">
                    <a:lumMod val="75000"/>
                  </a:schemeClr>
                </a:solidFill>
                <a:latin typeface="Consolas" panose="020B0609020204030204" pitchFamily="49" charset="0"/>
                <a:cs typeface="Consolas" panose="020B0609020204030204" pitchFamily="49" charset="0"/>
              </a:rPr>
              <a:t>      return if @background == </a:t>
            </a:r>
            <a:r>
              <a:rPr lang="en-AU" sz="1200" dirty="0" err="1">
                <a:solidFill>
                  <a:schemeClr val="accent2">
                    <a:lumMod val="75000"/>
                  </a:schemeClr>
                </a:solidFill>
                <a:latin typeface="Consolas" panose="020B0609020204030204" pitchFamily="49" charset="0"/>
                <a:cs typeface="Consolas" panose="020B0609020204030204" pitchFamily="49" charset="0"/>
              </a:rPr>
              <a:t>color</a:t>
            </a:r>
            <a:endParaRPr lang="en-AU" sz="1200" dirty="0">
              <a:solidFill>
                <a:schemeClr val="accent2">
                  <a:lumMod val="75000"/>
                </a:schemeClr>
              </a:solidFill>
              <a:latin typeface="Consolas" panose="020B0609020204030204" pitchFamily="49" charset="0"/>
              <a:cs typeface="Consolas" panose="020B0609020204030204" pitchFamily="49" charset="0"/>
            </a:endParaRPr>
          </a:p>
          <a:p>
            <a:r>
              <a:rPr lang="en-AU" sz="1200" dirty="0">
                <a:solidFill>
                  <a:schemeClr val="accent2">
                    <a:lumMod val="75000"/>
                  </a:schemeClr>
                </a:solidFill>
                <a:latin typeface="Consolas" panose="020B0609020204030204" pitchFamily="49" charset="0"/>
                <a:cs typeface="Consolas" panose="020B0609020204030204" pitchFamily="49" charset="0"/>
              </a:rPr>
              <a:t>      super</a:t>
            </a:r>
          </a:p>
          <a:p>
            <a:r>
              <a:rPr lang="en-AU" sz="1200" dirty="0">
                <a:solidFill>
                  <a:schemeClr val="accent2">
                    <a:lumMod val="75000"/>
                  </a:schemeClr>
                </a:solidFill>
                <a:latin typeface="Consolas" panose="020B0609020204030204" pitchFamily="49" charset="0"/>
                <a:cs typeface="Consolas" panose="020B0609020204030204" pitchFamily="49" charset="0"/>
              </a:rPr>
              <a:t>      c = </a:t>
            </a:r>
            <a:r>
              <a:rPr lang="en-AU" sz="1200" dirty="0" err="1">
                <a:solidFill>
                  <a:schemeClr val="accent2">
                    <a:lumMod val="75000"/>
                  </a:schemeClr>
                </a:solidFill>
                <a:latin typeface="Consolas" panose="020B0609020204030204" pitchFamily="49" charset="0"/>
                <a:cs typeface="Consolas" panose="020B0609020204030204" pitchFamily="49" charset="0"/>
              </a:rPr>
              <a:t>get_color</a:t>
            </a:r>
            <a:r>
              <a:rPr lang="en-AU" sz="1200" dirty="0">
                <a:solidFill>
                  <a:schemeClr val="accent2">
                    <a:lumMod val="75000"/>
                  </a:schemeClr>
                </a:solidFill>
                <a:latin typeface="Consolas" panose="020B0609020204030204" pitchFamily="49" charset="0"/>
                <a:cs typeface="Consolas" panose="020B0609020204030204" pitchFamily="49" charset="0"/>
              </a:rPr>
              <a:t>(</a:t>
            </a:r>
            <a:r>
              <a:rPr lang="en-AU" sz="1200" dirty="0" err="1">
                <a:solidFill>
                  <a:schemeClr val="accent2">
                    <a:lumMod val="75000"/>
                  </a:schemeClr>
                </a:solidFill>
                <a:latin typeface="Consolas" panose="020B0609020204030204" pitchFamily="49" charset="0"/>
                <a:cs typeface="Consolas" panose="020B0609020204030204" pitchFamily="49" charset="0"/>
              </a:rPr>
              <a:t>color</a:t>
            </a:r>
            <a:r>
              <a:rPr lang="en-AU" sz="1200" dirty="0">
                <a:solidFill>
                  <a:schemeClr val="accent2">
                    <a:lumMod val="75000"/>
                  </a:schemeClr>
                </a:solidFill>
                <a:latin typeface="Consolas" panose="020B0609020204030204" pitchFamily="49" charset="0"/>
                <a:cs typeface="Consolas" panose="020B0609020204030204" pitchFamily="49" charset="0"/>
              </a:rPr>
              <a:t>)</a:t>
            </a:r>
          </a:p>
          <a:p>
            <a:r>
              <a:rPr lang="en-AU" sz="1200" dirty="0">
                <a:solidFill>
                  <a:schemeClr val="accent2">
                    <a:lumMod val="75000"/>
                  </a:schemeClr>
                </a:solidFill>
                <a:latin typeface="Consolas" panose="020B0609020204030204" pitchFamily="49" charset="0"/>
                <a:cs typeface="Consolas" panose="020B0609020204030204" pitchFamily="49" charset="0"/>
              </a:rPr>
              <a:t>      </a:t>
            </a:r>
            <a:r>
              <a:rPr lang="en-AU" sz="1200" dirty="0" err="1">
                <a:solidFill>
                  <a:schemeClr val="accent2">
                    <a:lumMod val="75000"/>
                  </a:schemeClr>
                </a:solidFill>
                <a:latin typeface="Consolas" panose="020B0609020204030204" pitchFamily="49" charset="0"/>
                <a:cs typeface="Consolas" panose="020B0609020204030204" pitchFamily="49" charset="0"/>
              </a:rPr>
              <a:t>Gtk.post_update</a:t>
            </a:r>
            <a:r>
              <a:rPr lang="en-AU" sz="1200" dirty="0">
                <a:solidFill>
                  <a:schemeClr val="accent2">
                    <a:lumMod val="75000"/>
                  </a:schemeClr>
                </a:solidFill>
                <a:latin typeface="Consolas" panose="020B0609020204030204" pitchFamily="49" charset="0"/>
                <a:cs typeface="Consolas" panose="020B0609020204030204" pitchFamily="49" charset="0"/>
              </a:rPr>
              <a:t> do</a:t>
            </a:r>
          </a:p>
          <a:p>
            <a:r>
              <a:rPr lang="en-AU" sz="1200" dirty="0">
                <a:solidFill>
                  <a:schemeClr val="accent2">
                    <a:lumMod val="75000"/>
                  </a:schemeClr>
                </a:solidFill>
                <a:latin typeface="Consolas" panose="020B0609020204030204" pitchFamily="49" charset="0"/>
                <a:cs typeface="Consolas" panose="020B0609020204030204" pitchFamily="49" charset="0"/>
              </a:rPr>
              <a:t>        @</a:t>
            </a:r>
            <a:r>
              <a:rPr lang="en-AU" sz="1200" dirty="0" err="1">
                <a:solidFill>
                  <a:schemeClr val="accent2">
                    <a:lumMod val="75000"/>
                  </a:schemeClr>
                </a:solidFill>
                <a:latin typeface="Consolas" panose="020B0609020204030204" pitchFamily="49" charset="0"/>
                <a:cs typeface="Consolas" panose="020B0609020204030204" pitchFamily="49" charset="0"/>
              </a:rPr>
              <a:t>contents.modify_bg</a:t>
            </a:r>
            <a:r>
              <a:rPr lang="en-AU" sz="1200" dirty="0">
                <a:solidFill>
                  <a:schemeClr val="accent2">
                    <a:lumMod val="75000"/>
                  </a:schemeClr>
                </a:solidFill>
                <a:latin typeface="Consolas" panose="020B0609020204030204" pitchFamily="49" charset="0"/>
                <a:cs typeface="Consolas" panose="020B0609020204030204" pitchFamily="49" charset="0"/>
              </a:rPr>
              <a:t>(</a:t>
            </a:r>
            <a:r>
              <a:rPr lang="en-AU" sz="1200" dirty="0" err="1">
                <a:solidFill>
                  <a:schemeClr val="accent2">
                    <a:lumMod val="75000"/>
                  </a:schemeClr>
                </a:solidFill>
                <a:latin typeface="Consolas" panose="020B0609020204030204" pitchFamily="49" charset="0"/>
                <a:cs typeface="Consolas" panose="020B0609020204030204" pitchFamily="49" charset="0"/>
              </a:rPr>
              <a:t>Gtk</a:t>
            </a:r>
            <a:r>
              <a:rPr lang="en-AU" sz="1200" dirty="0">
                <a:solidFill>
                  <a:schemeClr val="accent2">
                    <a:lumMod val="75000"/>
                  </a:schemeClr>
                </a:solidFill>
                <a:latin typeface="Consolas" panose="020B0609020204030204" pitchFamily="49" charset="0"/>
                <a:cs typeface="Consolas" panose="020B0609020204030204" pitchFamily="49" charset="0"/>
              </a:rPr>
              <a:t>::STATE_NORMAL, c) if @contents</a:t>
            </a:r>
          </a:p>
          <a:p>
            <a:r>
              <a:rPr lang="en-AU" sz="1200" dirty="0">
                <a:solidFill>
                  <a:schemeClr val="accent2">
                    <a:lumMod val="75000"/>
                  </a:schemeClr>
                </a:solidFill>
                <a:latin typeface="Consolas" panose="020B0609020204030204" pitchFamily="49" charset="0"/>
                <a:cs typeface="Consolas" panose="020B0609020204030204" pitchFamily="49" charset="0"/>
              </a:rPr>
              <a:t>        @</a:t>
            </a:r>
            <a:r>
              <a:rPr lang="en-AU" sz="1200" dirty="0" err="1">
                <a:solidFill>
                  <a:schemeClr val="accent2">
                    <a:lumMod val="75000"/>
                  </a:schemeClr>
                </a:solidFill>
                <a:latin typeface="Consolas" panose="020B0609020204030204" pitchFamily="49" charset="0"/>
                <a:cs typeface="Consolas" panose="020B0609020204030204" pitchFamily="49" charset="0"/>
              </a:rPr>
              <a:t>contents.modify_bg</a:t>
            </a:r>
            <a:r>
              <a:rPr lang="en-AU" sz="1200" dirty="0">
                <a:solidFill>
                  <a:schemeClr val="accent2">
                    <a:lumMod val="75000"/>
                  </a:schemeClr>
                </a:solidFill>
                <a:latin typeface="Consolas" panose="020B0609020204030204" pitchFamily="49" charset="0"/>
                <a:cs typeface="Consolas" panose="020B0609020204030204" pitchFamily="49" charset="0"/>
              </a:rPr>
              <a:t>(</a:t>
            </a:r>
            <a:r>
              <a:rPr lang="en-AU" sz="1200" dirty="0" err="1">
                <a:solidFill>
                  <a:schemeClr val="accent2">
                    <a:lumMod val="75000"/>
                  </a:schemeClr>
                </a:solidFill>
                <a:latin typeface="Consolas" panose="020B0609020204030204" pitchFamily="49" charset="0"/>
                <a:cs typeface="Consolas" panose="020B0609020204030204" pitchFamily="49" charset="0"/>
              </a:rPr>
              <a:t>Gtk</a:t>
            </a:r>
            <a:r>
              <a:rPr lang="en-AU" sz="1200" dirty="0">
                <a:solidFill>
                  <a:schemeClr val="accent2">
                    <a:lumMod val="75000"/>
                  </a:schemeClr>
                </a:solidFill>
                <a:latin typeface="Consolas" panose="020B0609020204030204" pitchFamily="49" charset="0"/>
                <a:cs typeface="Consolas" panose="020B0609020204030204" pitchFamily="49" charset="0"/>
              </a:rPr>
              <a:t>::STATE_INSENSITIVE, c) if @contents</a:t>
            </a:r>
          </a:p>
          <a:p>
            <a:r>
              <a:rPr lang="en-AU" sz="1200" dirty="0">
                <a:solidFill>
                  <a:schemeClr val="accent2">
                    <a:lumMod val="75000"/>
                  </a:schemeClr>
                </a:solidFill>
                <a:latin typeface="Consolas" panose="020B0609020204030204" pitchFamily="49" charset="0"/>
                <a:cs typeface="Consolas" panose="020B0609020204030204" pitchFamily="49" charset="0"/>
              </a:rPr>
              <a:t>      end</a:t>
            </a:r>
          </a:p>
          <a:p>
            <a:r>
              <a:rPr lang="en-AU" sz="1200" dirty="0">
                <a:solidFill>
                  <a:schemeClr val="accent2">
                    <a:lumMod val="75000"/>
                  </a:schemeClr>
                </a:solidFill>
                <a:latin typeface="Consolas" panose="020B0609020204030204" pitchFamily="49" charset="0"/>
                <a:cs typeface="Consolas" panose="020B0609020204030204" pitchFamily="49" charset="0"/>
              </a:rPr>
              <a:t>    end</a:t>
            </a:r>
          </a:p>
          <a:p>
            <a:r>
              <a:rPr lang="en-AU" sz="1200" b="1" dirty="0">
                <a:solidFill>
                  <a:schemeClr val="tx2">
                    <a:lumMod val="50000"/>
                  </a:schemeClr>
                </a:solidFill>
                <a:latin typeface="Consolas" panose="020B0609020204030204" pitchFamily="49" charset="0"/>
                <a:cs typeface="Consolas" panose="020B0609020204030204" pitchFamily="49" charset="0"/>
              </a:rPr>
              <a:t>…</a:t>
            </a:r>
            <a:r>
              <a:rPr lang="en-AU" sz="1200" dirty="0">
                <a:solidFill>
                  <a:schemeClr val="tx2">
                    <a:lumMod val="50000"/>
                  </a:schemeClr>
                </a:solidFill>
                <a:latin typeface="Consolas" panose="020B0609020204030204" pitchFamily="49" charset="0"/>
                <a:cs typeface="Consolas" panose="020B0609020204030204" pitchFamily="49" charset="0"/>
              </a:rPr>
              <a:t> </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b="1" dirty="0">
                <a:solidFill>
                  <a:schemeClr val="tx2">
                    <a:lumMod val="50000"/>
                  </a:schemeClr>
                </a:solidFill>
                <a:latin typeface="Consolas" panose="020B0609020204030204" pitchFamily="49" charset="0"/>
                <a:cs typeface="Consolas" panose="020B0609020204030204" pitchFamily="49" charset="0"/>
              </a:rPr>
              <a:t>end</a:t>
            </a:r>
          </a:p>
        </p:txBody>
      </p:sp>
    </p:spTree>
    <p:extLst>
      <p:ext uri="{BB962C8B-B14F-4D97-AF65-F5344CB8AC3E}">
        <p14:creationId xmlns:p14="http://schemas.microsoft.com/office/powerpoint/2010/main" val="3686824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err="1"/>
              <a:t>Gtk_widgets</a:t>
            </a:r>
            <a:r>
              <a:rPr lang="en-US" dirty="0"/>
              <a:t>: creating UI widgets</a:t>
            </a:r>
          </a:p>
        </p:txBody>
      </p:sp>
      <p:sp>
        <p:nvSpPr>
          <p:cNvPr id="2" name="TextBox 1"/>
          <p:cNvSpPr txBox="1"/>
          <p:nvPr/>
        </p:nvSpPr>
        <p:spPr>
          <a:xfrm>
            <a:off x="1721596" y="1218416"/>
            <a:ext cx="8682181" cy="4154984"/>
          </a:xfrm>
          <a:prstGeom prst="rect">
            <a:avLst/>
          </a:prstGeom>
          <a:noFill/>
        </p:spPr>
        <p:txBody>
          <a:bodyPr wrap="square" rtlCol="0">
            <a:spAutoFit/>
          </a:bodyPr>
          <a:lstStyle/>
          <a:p>
            <a:r>
              <a:rPr lang="en-AU" sz="1200" b="1" dirty="0">
                <a:solidFill>
                  <a:schemeClr val="tx2">
                    <a:lumMod val="50000"/>
                  </a:schemeClr>
                </a:solidFill>
              </a:rPr>
              <a:t>class Button &lt; </a:t>
            </a:r>
            <a:r>
              <a:rPr lang="en-AU" sz="1200" b="1" dirty="0" err="1">
                <a:solidFill>
                  <a:schemeClr val="tx2">
                    <a:lumMod val="50000"/>
                  </a:schemeClr>
                </a:solidFill>
              </a:rPr>
              <a:t>GuiWidget</a:t>
            </a:r>
            <a:endParaRPr lang="en-AU" sz="1200" b="1" dirty="0">
              <a:solidFill>
                <a:schemeClr val="tx2">
                  <a:lumMod val="50000"/>
                </a:schemeClr>
              </a:solidFill>
            </a:endParaRPr>
          </a:p>
          <a:p>
            <a:r>
              <a:rPr lang="en-AU" sz="1200" dirty="0">
                <a:solidFill>
                  <a:schemeClr val="tx2">
                    <a:lumMod val="50000"/>
                  </a:schemeClr>
                </a:solidFill>
              </a:rPr>
              <a:t>…</a:t>
            </a:r>
          </a:p>
          <a:p>
            <a:r>
              <a:rPr lang="en-AU" sz="1200" dirty="0">
                <a:solidFill>
                  <a:schemeClr val="tx2">
                    <a:lumMod val="50000"/>
                  </a:schemeClr>
                </a:solidFill>
              </a:rPr>
              <a:t>    </a:t>
            </a:r>
            <a:r>
              <a:rPr lang="en-AU" sz="1200" i="1" dirty="0">
                <a:solidFill>
                  <a:schemeClr val="tx2">
                    <a:lumMod val="50000"/>
                  </a:schemeClr>
                </a:solidFill>
              </a:rPr>
              <a:t># initialize widget</a:t>
            </a:r>
          </a:p>
          <a:p>
            <a:r>
              <a:rPr lang="en-AU" sz="1200" dirty="0">
                <a:solidFill>
                  <a:schemeClr val="tx2">
                    <a:lumMod val="50000"/>
                  </a:schemeClr>
                </a:solidFill>
              </a:rPr>
              <a:t>    def create</a:t>
            </a:r>
          </a:p>
          <a:p>
            <a:r>
              <a:rPr lang="en-AU" sz="1200" dirty="0">
                <a:solidFill>
                  <a:schemeClr val="tx2">
                    <a:lumMod val="50000"/>
                  </a:schemeClr>
                </a:solidFill>
              </a:rPr>
              <a:t>      @</a:t>
            </a:r>
            <a:r>
              <a:rPr lang="en-AU" sz="1200" dirty="0" err="1">
                <a:solidFill>
                  <a:schemeClr val="tx2">
                    <a:lumMod val="50000"/>
                  </a:schemeClr>
                </a:solidFill>
              </a:rPr>
              <a:t>image_size</a:t>
            </a:r>
            <a:r>
              <a:rPr lang="en-AU" sz="1200" dirty="0">
                <a:solidFill>
                  <a:schemeClr val="tx2">
                    <a:lumMod val="50000"/>
                  </a:schemeClr>
                </a:solidFill>
              </a:rPr>
              <a:t>=[82,82]</a:t>
            </a:r>
          </a:p>
          <a:p>
            <a:r>
              <a:rPr lang="en-AU" sz="1200" dirty="0">
                <a:solidFill>
                  <a:schemeClr val="tx2">
                    <a:lumMod val="50000"/>
                  </a:schemeClr>
                </a:solidFill>
              </a:rPr>
              <a:t>      </a:t>
            </a:r>
            <a:r>
              <a:rPr lang="en-AU" sz="1200" b="1" dirty="0">
                <a:solidFill>
                  <a:schemeClr val="tx2">
                    <a:lumMod val="50000"/>
                  </a:schemeClr>
                </a:solidFill>
                <a:highlight>
                  <a:srgbClr val="FFFF00"/>
                </a:highlight>
              </a:rPr>
              <a:t>b = </a:t>
            </a:r>
            <a:r>
              <a:rPr lang="en-AU" sz="1200" b="1" dirty="0" err="1">
                <a:solidFill>
                  <a:schemeClr val="tx2">
                    <a:lumMod val="50000"/>
                  </a:schemeClr>
                </a:solidFill>
                <a:highlight>
                  <a:srgbClr val="FFFF00"/>
                </a:highlight>
              </a:rPr>
              <a:t>Gtk</a:t>
            </a:r>
            <a:r>
              <a:rPr lang="en-AU" sz="1200" b="1" dirty="0">
                <a:solidFill>
                  <a:schemeClr val="tx2">
                    <a:lumMod val="50000"/>
                  </a:schemeClr>
                </a:solidFill>
                <a:highlight>
                  <a:srgbClr val="FFFF00"/>
                </a:highlight>
              </a:rPr>
              <a:t>::</a:t>
            </a:r>
            <a:r>
              <a:rPr lang="en-AU" sz="1200" b="1" dirty="0" err="1">
                <a:solidFill>
                  <a:schemeClr val="tx2">
                    <a:lumMod val="50000"/>
                  </a:schemeClr>
                </a:solidFill>
                <a:highlight>
                  <a:srgbClr val="FFFF00"/>
                </a:highlight>
              </a:rPr>
              <a:t>Button.new</a:t>
            </a:r>
            <a:endParaRPr lang="en-AU" sz="1200" b="1" dirty="0">
              <a:solidFill>
                <a:schemeClr val="tx2">
                  <a:lumMod val="50000"/>
                </a:schemeClr>
              </a:solidFill>
              <a:highlight>
                <a:srgbClr val="FFFF00"/>
              </a:highlight>
            </a:endParaRPr>
          </a:p>
          <a:p>
            <a:r>
              <a:rPr lang="en-AU" sz="1200" dirty="0">
                <a:solidFill>
                  <a:schemeClr val="tx2">
                    <a:lumMod val="50000"/>
                  </a:schemeClr>
                </a:solidFill>
              </a:rPr>
              <a:t>      </a:t>
            </a:r>
            <a:r>
              <a:rPr lang="en-AU" sz="1200" dirty="0" err="1">
                <a:solidFill>
                  <a:schemeClr val="tx2">
                    <a:lumMod val="50000"/>
                  </a:schemeClr>
                </a:solidFill>
              </a:rPr>
              <a:t>b.set_label</a:t>
            </a:r>
            <a:r>
              <a:rPr lang="en-AU" sz="1200" dirty="0">
                <a:solidFill>
                  <a:schemeClr val="tx2">
                    <a:lumMod val="50000"/>
                  </a:schemeClr>
                </a:solidFill>
              </a:rPr>
              <a:t>("")</a:t>
            </a:r>
          </a:p>
          <a:p>
            <a:endParaRPr lang="en-AU" sz="1200" dirty="0">
              <a:solidFill>
                <a:schemeClr val="tx2">
                  <a:lumMod val="50000"/>
                </a:schemeClr>
              </a:solidFill>
            </a:endParaRPr>
          </a:p>
          <a:p>
            <a:r>
              <a:rPr lang="en-AU" sz="1200" dirty="0">
                <a:solidFill>
                  <a:schemeClr val="tx2">
                    <a:lumMod val="50000"/>
                  </a:schemeClr>
                </a:solidFill>
              </a:rPr>
              <a:t>      </a:t>
            </a:r>
            <a:r>
              <a:rPr lang="en-AU" sz="1200" i="1" dirty="0">
                <a:solidFill>
                  <a:schemeClr val="tx2">
                    <a:lumMod val="50000"/>
                  </a:schemeClr>
                </a:solidFill>
              </a:rPr>
              <a:t># Don't allow the visible focus to remain on a clicked button</a:t>
            </a:r>
          </a:p>
          <a:p>
            <a:r>
              <a:rPr lang="en-AU" sz="1200" dirty="0">
                <a:solidFill>
                  <a:schemeClr val="tx2">
                    <a:lumMod val="50000"/>
                  </a:schemeClr>
                </a:solidFill>
              </a:rPr>
              <a:t>      </a:t>
            </a:r>
            <a:r>
              <a:rPr lang="en-AU" sz="1200" dirty="0" err="1">
                <a:solidFill>
                  <a:schemeClr val="tx2">
                    <a:lumMod val="50000"/>
                  </a:schemeClr>
                </a:solidFill>
              </a:rPr>
              <a:t>b.can_focus</a:t>
            </a:r>
            <a:r>
              <a:rPr lang="en-AU" sz="1200" dirty="0">
                <a:solidFill>
                  <a:schemeClr val="tx2">
                    <a:lumMod val="50000"/>
                  </a:schemeClr>
                </a:solidFill>
              </a:rPr>
              <a:t> = false</a:t>
            </a:r>
          </a:p>
          <a:p>
            <a:endParaRPr lang="en-AU" sz="1200" dirty="0">
              <a:solidFill>
                <a:schemeClr val="tx2">
                  <a:lumMod val="50000"/>
                </a:schemeClr>
              </a:solidFill>
            </a:endParaRPr>
          </a:p>
          <a:p>
            <a:r>
              <a:rPr lang="en-AU" sz="1200" dirty="0">
                <a:solidFill>
                  <a:schemeClr val="tx2">
                    <a:lumMod val="50000"/>
                  </a:schemeClr>
                </a:solidFill>
              </a:rPr>
              <a:t>      </a:t>
            </a:r>
            <a:r>
              <a:rPr lang="en-AU" sz="1200" b="1" dirty="0" err="1">
                <a:solidFill>
                  <a:schemeClr val="tx2">
                    <a:lumMod val="50000"/>
                  </a:schemeClr>
                </a:solidFill>
                <a:highlight>
                  <a:srgbClr val="FFFF00"/>
                </a:highlight>
              </a:rPr>
              <a:t>set_gtk_object</a:t>
            </a:r>
            <a:r>
              <a:rPr lang="en-AU" sz="1200" b="1" dirty="0">
                <a:solidFill>
                  <a:schemeClr val="tx2">
                    <a:lumMod val="50000"/>
                  </a:schemeClr>
                </a:solidFill>
                <a:highlight>
                  <a:srgbClr val="FFFF00"/>
                </a:highlight>
              </a:rPr>
              <a:t>(b)</a:t>
            </a:r>
          </a:p>
          <a:p>
            <a:endParaRPr lang="en-AU" sz="1200" dirty="0">
              <a:solidFill>
                <a:schemeClr val="tx2">
                  <a:lumMod val="50000"/>
                </a:schemeClr>
              </a:solidFill>
            </a:endParaRPr>
          </a:p>
          <a:p>
            <a:r>
              <a:rPr lang="en-AU" sz="1200" dirty="0">
                <a:solidFill>
                  <a:schemeClr val="tx2">
                    <a:lumMod val="50000"/>
                  </a:schemeClr>
                </a:solidFill>
              </a:rPr>
              <a:t>      </a:t>
            </a:r>
            <a:r>
              <a:rPr lang="en-AU" sz="1200" i="1" dirty="0">
                <a:solidFill>
                  <a:schemeClr val="tx2">
                    <a:lumMod val="50000"/>
                  </a:schemeClr>
                </a:solidFill>
              </a:rPr>
              <a:t># Changed to handle a 'pressed' [Emitted when the button is pressed] event</a:t>
            </a:r>
          </a:p>
          <a:p>
            <a:r>
              <a:rPr lang="en-AU" sz="1200" i="1" dirty="0">
                <a:solidFill>
                  <a:schemeClr val="tx2">
                    <a:lumMod val="50000"/>
                  </a:schemeClr>
                </a:solidFill>
              </a:rPr>
              <a:t>      # as opposed to a 'clicked' [Emitted when the button has been activated (pressed and released).] event</a:t>
            </a:r>
          </a:p>
          <a:p>
            <a:r>
              <a:rPr lang="en-AU" sz="1200" i="1" dirty="0">
                <a:solidFill>
                  <a:schemeClr val="tx2">
                    <a:lumMod val="50000"/>
                  </a:schemeClr>
                </a:solidFill>
              </a:rPr>
              <a:t>      # as it does not seem necessary to wait around for a button release on a touch screen.</a:t>
            </a:r>
          </a:p>
          <a:p>
            <a:r>
              <a:rPr lang="en-AU" sz="1200" b="1" dirty="0">
                <a:solidFill>
                  <a:schemeClr val="tx2">
                    <a:lumMod val="50000"/>
                  </a:schemeClr>
                </a:solidFill>
              </a:rPr>
              <a:t>      </a:t>
            </a:r>
            <a:r>
              <a:rPr lang="en-AU" sz="1200" b="1" dirty="0">
                <a:solidFill>
                  <a:schemeClr val="tx2">
                    <a:lumMod val="50000"/>
                  </a:schemeClr>
                </a:solidFill>
                <a:highlight>
                  <a:srgbClr val="FFFF00"/>
                </a:highlight>
              </a:rPr>
              <a:t>@</a:t>
            </a:r>
            <a:r>
              <a:rPr lang="en-AU" sz="1200" b="1" dirty="0" err="1">
                <a:solidFill>
                  <a:schemeClr val="tx2">
                    <a:lumMod val="50000"/>
                  </a:schemeClr>
                </a:solidFill>
                <a:highlight>
                  <a:srgbClr val="FFFF00"/>
                </a:highlight>
              </a:rPr>
              <a:t>gtk_object.signal_connect</a:t>
            </a:r>
            <a:r>
              <a:rPr lang="en-AU" sz="1200" b="1" dirty="0">
                <a:solidFill>
                  <a:schemeClr val="tx2">
                    <a:lumMod val="50000"/>
                  </a:schemeClr>
                </a:solidFill>
                <a:highlight>
                  <a:srgbClr val="FFFF00"/>
                </a:highlight>
              </a:rPr>
              <a:t>('pressed') do |</a:t>
            </a:r>
            <a:r>
              <a:rPr lang="en-AU" sz="1200" b="1" dirty="0" err="1">
                <a:solidFill>
                  <a:schemeClr val="tx2">
                    <a:lumMod val="50000"/>
                  </a:schemeClr>
                </a:solidFill>
                <a:highlight>
                  <a:srgbClr val="FFFF00"/>
                </a:highlight>
              </a:rPr>
              <a:t>w,e</a:t>
            </a:r>
            <a:r>
              <a:rPr lang="en-AU" sz="1200" b="1" dirty="0">
                <a:solidFill>
                  <a:schemeClr val="tx2">
                    <a:lumMod val="50000"/>
                  </a:schemeClr>
                </a:solidFill>
                <a:highlight>
                  <a:srgbClr val="FFFF00"/>
                </a:highlight>
              </a:rPr>
              <a:t>|</a:t>
            </a:r>
          </a:p>
          <a:p>
            <a:r>
              <a:rPr lang="en-AU" sz="1200" b="1" dirty="0">
                <a:solidFill>
                  <a:schemeClr val="tx2">
                    <a:lumMod val="50000"/>
                  </a:schemeClr>
                </a:solidFill>
              </a:rPr>
              <a:t>      </a:t>
            </a:r>
            <a:r>
              <a:rPr lang="en-AU" sz="1200" b="1" dirty="0">
                <a:solidFill>
                  <a:schemeClr val="tx2">
                    <a:lumMod val="50000"/>
                  </a:schemeClr>
                </a:solidFill>
                <a:highlight>
                  <a:srgbClr val="FFFF00"/>
                </a:highlight>
              </a:rPr>
              <a:t>  </a:t>
            </a:r>
            <a:r>
              <a:rPr lang="en-AU" sz="1200" b="1" dirty="0" err="1">
                <a:solidFill>
                  <a:schemeClr val="tx2">
                    <a:lumMod val="50000"/>
                  </a:schemeClr>
                </a:solidFill>
                <a:highlight>
                  <a:srgbClr val="FFFF00"/>
                </a:highlight>
              </a:rPr>
              <a:t>performAction</a:t>
            </a:r>
            <a:r>
              <a:rPr lang="en-AU" sz="1200" b="1" dirty="0">
                <a:solidFill>
                  <a:schemeClr val="tx2">
                    <a:lumMod val="50000"/>
                  </a:schemeClr>
                </a:solidFill>
                <a:highlight>
                  <a:srgbClr val="FFFF00"/>
                </a:highlight>
              </a:rPr>
              <a:t> e</a:t>
            </a:r>
          </a:p>
          <a:p>
            <a:r>
              <a:rPr lang="en-AU" sz="1200" b="1" dirty="0">
                <a:solidFill>
                  <a:schemeClr val="tx2">
                    <a:lumMod val="50000"/>
                  </a:schemeClr>
                </a:solidFill>
              </a:rPr>
              <a:t>      </a:t>
            </a:r>
            <a:r>
              <a:rPr lang="en-AU" sz="1200" b="1" dirty="0">
                <a:solidFill>
                  <a:schemeClr val="tx2">
                    <a:lumMod val="50000"/>
                  </a:schemeClr>
                </a:solidFill>
                <a:highlight>
                  <a:srgbClr val="FFFF00"/>
                </a:highlight>
              </a:rPr>
              <a:t>end</a:t>
            </a:r>
          </a:p>
          <a:p>
            <a:r>
              <a:rPr lang="en-AU" sz="1200" dirty="0">
                <a:solidFill>
                  <a:schemeClr val="tx2">
                    <a:lumMod val="50000"/>
                  </a:schemeClr>
                </a:solidFill>
              </a:rPr>
              <a:t>      @</a:t>
            </a:r>
            <a:r>
              <a:rPr lang="en-AU" sz="1200" dirty="0" err="1">
                <a:solidFill>
                  <a:schemeClr val="tx2">
                    <a:lumMod val="50000"/>
                  </a:schemeClr>
                </a:solidFill>
              </a:rPr>
              <a:t>persist_properties</a:t>
            </a:r>
            <a:r>
              <a:rPr lang="en-AU" sz="1200" dirty="0">
                <a:solidFill>
                  <a:schemeClr val="tx2">
                    <a:lumMod val="50000"/>
                  </a:schemeClr>
                </a:solidFill>
              </a:rPr>
              <a:t> = true</a:t>
            </a:r>
          </a:p>
          <a:p>
            <a:r>
              <a:rPr lang="en-AU" sz="1200" dirty="0">
                <a:solidFill>
                  <a:schemeClr val="tx2">
                    <a:lumMod val="50000"/>
                  </a:schemeClr>
                </a:solidFill>
              </a:rPr>
              <a:t>      </a:t>
            </a:r>
            <a:r>
              <a:rPr lang="en-AU" sz="1200" dirty="0" err="1">
                <a:solidFill>
                  <a:schemeClr val="tx2">
                    <a:lumMod val="50000"/>
                  </a:schemeClr>
                </a:solidFill>
              </a:rPr>
              <a:t>create_gui_widget</a:t>
            </a:r>
            <a:endParaRPr lang="en-AU" sz="1200" dirty="0">
              <a:solidFill>
                <a:schemeClr val="tx2">
                  <a:lumMod val="50000"/>
                </a:schemeClr>
              </a:solidFill>
            </a:endParaRPr>
          </a:p>
          <a:p>
            <a:r>
              <a:rPr lang="en-AU" sz="1200" dirty="0">
                <a:solidFill>
                  <a:schemeClr val="tx2">
                    <a:lumMod val="50000"/>
                  </a:schemeClr>
                </a:solidFill>
              </a:rPr>
              <a:t>    end</a:t>
            </a:r>
          </a:p>
        </p:txBody>
      </p:sp>
      <p:sp>
        <p:nvSpPr>
          <p:cNvPr id="3" name="TextBox 2"/>
          <p:cNvSpPr txBox="1"/>
          <p:nvPr/>
        </p:nvSpPr>
        <p:spPr>
          <a:xfrm>
            <a:off x="4498110" y="1433162"/>
            <a:ext cx="2253673" cy="369332"/>
          </a:xfrm>
          <a:prstGeom prst="rect">
            <a:avLst/>
          </a:prstGeom>
          <a:noFill/>
        </p:spPr>
        <p:txBody>
          <a:bodyPr wrap="square" rtlCol="0">
            <a:spAutoFit/>
          </a:bodyPr>
          <a:lstStyle/>
          <a:p>
            <a:r>
              <a:rPr lang="en-AU" dirty="0" err="1"/>
              <a:t>GtkWidgets</a:t>
            </a:r>
            <a:r>
              <a:rPr lang="en-AU" dirty="0"/>
              <a:t>::Button</a:t>
            </a:r>
          </a:p>
        </p:txBody>
      </p:sp>
      <p:cxnSp>
        <p:nvCxnSpPr>
          <p:cNvPr id="7" name="Connector: Elbow 6"/>
          <p:cNvCxnSpPr/>
          <p:nvPr/>
        </p:nvCxnSpPr>
        <p:spPr>
          <a:xfrm rot="10800000">
            <a:off x="2401457" y="1459347"/>
            <a:ext cx="2059709" cy="166255"/>
          </a:xfrm>
          <a:prstGeom prst="bentConnector3">
            <a:avLst>
              <a:gd name="adj1" fmla="val 100224"/>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98110" y="2085605"/>
            <a:ext cx="2253673" cy="369332"/>
          </a:xfrm>
          <a:prstGeom prst="rect">
            <a:avLst/>
          </a:prstGeom>
          <a:noFill/>
        </p:spPr>
        <p:txBody>
          <a:bodyPr wrap="square" rtlCol="0">
            <a:spAutoFit/>
          </a:bodyPr>
          <a:lstStyle/>
          <a:p>
            <a:r>
              <a:rPr lang="en-AU" dirty="0" err="1"/>
              <a:t>Gtk</a:t>
            </a:r>
            <a:r>
              <a:rPr lang="en-AU" dirty="0"/>
              <a:t>::Button</a:t>
            </a:r>
          </a:p>
        </p:txBody>
      </p:sp>
      <p:cxnSp>
        <p:nvCxnSpPr>
          <p:cNvPr id="16" name="Straight Arrow Connector 15"/>
          <p:cNvCxnSpPr>
            <a:stCxn id="11" idx="1"/>
          </p:cNvCxnSpPr>
          <p:nvPr/>
        </p:nvCxnSpPr>
        <p:spPr>
          <a:xfrm flipH="1">
            <a:off x="3685309" y="2270271"/>
            <a:ext cx="8128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662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818779" y="2175540"/>
            <a:ext cx="3332747" cy="807016"/>
          </a:xfrm>
          <a:prstGeom prst="rect">
            <a:avLst/>
          </a:prstGeom>
          <a:noFill/>
        </p:spPr>
        <p:txBody>
          <a:bodyPr wrap="square" rtlCol="0">
            <a:spAutoFit/>
          </a:bodyPr>
          <a:lstStyle/>
          <a:p>
            <a:pPr marL="257156" indent="-257156">
              <a:lnSpc>
                <a:spcPct val="150000"/>
              </a:lnSpc>
              <a:buClr>
                <a:srgbClr val="0097BA"/>
              </a:buClr>
              <a:buFont typeface="+mj-lt"/>
              <a:buAutoNum type="arabicPeriod"/>
            </a:pPr>
            <a:endParaRPr lang="en-US" sz="1650" dirty="0">
              <a:solidFill>
                <a:srgbClr val="9EC840"/>
              </a:solidFill>
              <a:cs typeface="Arial" panose="020B0604020202020204" pitchFamily="34" charset="0"/>
            </a:endParaRPr>
          </a:p>
          <a:p>
            <a:pPr marL="257156" indent="-257156">
              <a:lnSpc>
                <a:spcPct val="150000"/>
              </a:lnSpc>
              <a:buClr>
                <a:srgbClr val="0097BA"/>
              </a:buClr>
              <a:buFont typeface="+mj-lt"/>
              <a:buAutoNum type="arabicPeriod"/>
            </a:pPr>
            <a:endParaRPr lang="en-US" sz="1650" dirty="0">
              <a:solidFill>
                <a:srgbClr val="9EC840"/>
              </a:solidFill>
              <a:cs typeface="Arial" panose="020B0604020202020204" pitchFamily="34" charset="0"/>
            </a:endParaRPr>
          </a:p>
        </p:txBody>
      </p:sp>
      <p:sp>
        <p:nvSpPr>
          <p:cNvPr id="25" name="TextBox 24"/>
          <p:cNvSpPr txBox="1"/>
          <p:nvPr/>
        </p:nvSpPr>
        <p:spPr>
          <a:xfrm>
            <a:off x="1818777" y="1351054"/>
            <a:ext cx="8719731" cy="369332"/>
          </a:xfrm>
          <a:prstGeom prst="rect">
            <a:avLst/>
          </a:prstGeom>
          <a:noFill/>
        </p:spPr>
        <p:txBody>
          <a:bodyPr wrap="square" rtlCol="0" anchor="ctr" anchorCtr="0">
            <a:noAutofit/>
          </a:bodyPr>
          <a:lstStyle/>
          <a:p>
            <a:pPr>
              <a:lnSpc>
                <a:spcPts val="1950"/>
              </a:lnSpc>
            </a:pPr>
            <a:endParaRPr lang="en-US" b="1" kern="1000" spc="-8" dirty="0">
              <a:solidFill>
                <a:srgbClr val="0098BA"/>
              </a:solidFill>
              <a:cs typeface="Arial" panose="020B0604020202020204" pitchFamily="34" charset="0"/>
            </a:endParaRPr>
          </a:p>
        </p:txBody>
      </p:sp>
      <p:sp>
        <p:nvSpPr>
          <p:cNvPr id="34" name="Title 33"/>
          <p:cNvSpPr>
            <a:spLocks noGrp="1"/>
          </p:cNvSpPr>
          <p:nvPr>
            <p:ph type="title"/>
          </p:nvPr>
        </p:nvSpPr>
        <p:spPr/>
        <p:txBody>
          <a:bodyPr/>
          <a:lstStyle/>
          <a:p>
            <a:r>
              <a:rPr lang="en-US" dirty="0"/>
              <a:t>Code Tour Agenda</a:t>
            </a:r>
          </a:p>
        </p:txBody>
      </p:sp>
      <p:sp>
        <p:nvSpPr>
          <p:cNvPr id="5" name="Content Placeholder 4"/>
          <p:cNvSpPr>
            <a:spLocks noGrp="1"/>
          </p:cNvSpPr>
          <p:nvPr>
            <p:ph sz="quarter" idx="21"/>
          </p:nvPr>
        </p:nvSpPr>
        <p:spPr/>
        <p:txBody>
          <a:bodyPr/>
          <a:lstStyle/>
          <a:p>
            <a:r>
              <a:rPr lang="en-US" dirty="0"/>
              <a:t>Ruby</a:t>
            </a:r>
          </a:p>
          <a:p>
            <a:pPr lvl="1"/>
            <a:r>
              <a:rPr lang="en-US" dirty="0" err="1"/>
              <a:t>MineOPS</a:t>
            </a:r>
            <a:endParaRPr lang="en-US" dirty="0"/>
          </a:p>
          <a:p>
            <a:pPr lvl="1"/>
            <a:r>
              <a:rPr lang="en-US" dirty="0" err="1"/>
              <a:t>JSPanel</a:t>
            </a:r>
            <a:endParaRPr lang="en-US" dirty="0"/>
          </a:p>
          <a:p>
            <a:pPr lvl="1"/>
            <a:r>
              <a:rPr lang="en-US" dirty="0"/>
              <a:t>Painters</a:t>
            </a:r>
          </a:p>
          <a:p>
            <a:pPr lvl="1"/>
            <a:r>
              <a:rPr lang="en-US" dirty="0"/>
              <a:t>Icons and images</a:t>
            </a:r>
          </a:p>
          <a:p>
            <a:r>
              <a:rPr lang="en-US" dirty="0"/>
              <a:t>Ruby-Gnome</a:t>
            </a:r>
          </a:p>
          <a:p>
            <a:pPr lvl="1"/>
            <a:r>
              <a:rPr lang="en-US" dirty="0" err="1"/>
              <a:t>gtk_widgets.rb</a:t>
            </a:r>
            <a:endParaRPr lang="en-US" dirty="0"/>
          </a:p>
          <a:p>
            <a:pPr lvl="1"/>
            <a:r>
              <a:rPr lang="en-US" dirty="0"/>
              <a:t>rb.xml files</a:t>
            </a:r>
          </a:p>
          <a:p>
            <a:pPr lvl="1"/>
            <a:r>
              <a:rPr lang="en-US" dirty="0"/>
              <a:t>Common patterns</a:t>
            </a:r>
          </a:p>
          <a:p>
            <a:endParaRPr lang="en-US" dirty="0"/>
          </a:p>
          <a:p>
            <a:endParaRPr lang="en-US" dirty="0"/>
          </a:p>
        </p:txBody>
      </p:sp>
    </p:spTree>
    <p:extLst>
      <p:ext uri="{BB962C8B-B14F-4D97-AF65-F5344CB8AC3E}">
        <p14:creationId xmlns:p14="http://schemas.microsoft.com/office/powerpoint/2010/main" val="3024270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err="1"/>
              <a:t>Gtk_widgets</a:t>
            </a:r>
            <a:r>
              <a:rPr lang="en-US" dirty="0"/>
              <a:t>: creating UI widgets</a:t>
            </a:r>
          </a:p>
        </p:txBody>
      </p:sp>
      <p:sp>
        <p:nvSpPr>
          <p:cNvPr id="2" name="TextBox 1"/>
          <p:cNvSpPr txBox="1"/>
          <p:nvPr/>
        </p:nvSpPr>
        <p:spPr>
          <a:xfrm>
            <a:off x="1721596" y="1218416"/>
            <a:ext cx="8682181" cy="4154984"/>
          </a:xfrm>
          <a:prstGeom prst="rect">
            <a:avLst/>
          </a:prstGeom>
          <a:noFill/>
        </p:spPr>
        <p:txBody>
          <a:bodyPr wrap="square" rtlCol="0">
            <a:spAutoFit/>
          </a:bodyPr>
          <a:lstStyle/>
          <a:p>
            <a:r>
              <a:rPr lang="en-AU" sz="1200" b="1" dirty="0">
                <a:solidFill>
                  <a:schemeClr val="tx2">
                    <a:lumMod val="50000"/>
                  </a:schemeClr>
                </a:solidFill>
              </a:rPr>
              <a:t>class Button &lt; </a:t>
            </a:r>
            <a:r>
              <a:rPr lang="en-AU" sz="1200" b="1" dirty="0" err="1">
                <a:solidFill>
                  <a:schemeClr val="tx2">
                    <a:lumMod val="50000"/>
                  </a:schemeClr>
                </a:solidFill>
              </a:rPr>
              <a:t>GuiWidget</a:t>
            </a:r>
            <a:endParaRPr lang="en-AU" sz="1200" b="1" dirty="0">
              <a:solidFill>
                <a:schemeClr val="tx2">
                  <a:lumMod val="50000"/>
                </a:schemeClr>
              </a:solidFill>
            </a:endParaRPr>
          </a:p>
          <a:p>
            <a:r>
              <a:rPr lang="en-AU" sz="1200" dirty="0">
                <a:solidFill>
                  <a:schemeClr val="tx2">
                    <a:lumMod val="50000"/>
                  </a:schemeClr>
                </a:solidFill>
              </a:rPr>
              <a:t>…</a:t>
            </a:r>
          </a:p>
          <a:p>
            <a:r>
              <a:rPr lang="en-AU" sz="1200" dirty="0">
                <a:solidFill>
                  <a:schemeClr val="tx2">
                    <a:lumMod val="50000"/>
                  </a:schemeClr>
                </a:solidFill>
              </a:rPr>
              <a:t>    </a:t>
            </a:r>
            <a:r>
              <a:rPr lang="en-AU" sz="1200" i="1" dirty="0">
                <a:solidFill>
                  <a:schemeClr val="tx2">
                    <a:lumMod val="50000"/>
                  </a:schemeClr>
                </a:solidFill>
              </a:rPr>
              <a:t># initialize widget</a:t>
            </a:r>
          </a:p>
          <a:p>
            <a:r>
              <a:rPr lang="en-AU" sz="1200" dirty="0">
                <a:solidFill>
                  <a:schemeClr val="tx2">
                    <a:lumMod val="50000"/>
                  </a:schemeClr>
                </a:solidFill>
              </a:rPr>
              <a:t>    def create</a:t>
            </a:r>
          </a:p>
          <a:p>
            <a:r>
              <a:rPr lang="en-AU" sz="1200" dirty="0">
                <a:solidFill>
                  <a:schemeClr val="tx2">
                    <a:lumMod val="50000"/>
                  </a:schemeClr>
                </a:solidFill>
              </a:rPr>
              <a:t>      @</a:t>
            </a:r>
            <a:r>
              <a:rPr lang="en-AU" sz="1200" dirty="0" err="1">
                <a:solidFill>
                  <a:schemeClr val="tx2">
                    <a:lumMod val="50000"/>
                  </a:schemeClr>
                </a:solidFill>
              </a:rPr>
              <a:t>image_size</a:t>
            </a:r>
            <a:r>
              <a:rPr lang="en-AU" sz="1200" dirty="0">
                <a:solidFill>
                  <a:schemeClr val="tx2">
                    <a:lumMod val="50000"/>
                  </a:schemeClr>
                </a:solidFill>
              </a:rPr>
              <a:t>=[82,82]</a:t>
            </a:r>
          </a:p>
          <a:p>
            <a:r>
              <a:rPr lang="en-AU" sz="1200" dirty="0">
                <a:solidFill>
                  <a:schemeClr val="tx2">
                    <a:lumMod val="50000"/>
                  </a:schemeClr>
                </a:solidFill>
              </a:rPr>
              <a:t>      </a:t>
            </a:r>
            <a:r>
              <a:rPr lang="en-AU" sz="1200" b="1" dirty="0">
                <a:solidFill>
                  <a:schemeClr val="tx2">
                    <a:lumMod val="50000"/>
                  </a:schemeClr>
                </a:solidFill>
                <a:highlight>
                  <a:srgbClr val="FFFF00"/>
                </a:highlight>
              </a:rPr>
              <a:t>b = </a:t>
            </a:r>
            <a:r>
              <a:rPr lang="en-AU" sz="1200" b="1" dirty="0" err="1">
                <a:solidFill>
                  <a:schemeClr val="tx2">
                    <a:lumMod val="50000"/>
                  </a:schemeClr>
                </a:solidFill>
                <a:highlight>
                  <a:srgbClr val="FFFF00"/>
                </a:highlight>
              </a:rPr>
              <a:t>Gtk</a:t>
            </a:r>
            <a:r>
              <a:rPr lang="en-AU" sz="1200" b="1" dirty="0">
                <a:solidFill>
                  <a:schemeClr val="tx2">
                    <a:lumMod val="50000"/>
                  </a:schemeClr>
                </a:solidFill>
                <a:highlight>
                  <a:srgbClr val="FFFF00"/>
                </a:highlight>
              </a:rPr>
              <a:t>::</a:t>
            </a:r>
            <a:r>
              <a:rPr lang="en-AU" sz="1200" b="1" dirty="0" err="1">
                <a:solidFill>
                  <a:schemeClr val="tx2">
                    <a:lumMod val="50000"/>
                  </a:schemeClr>
                </a:solidFill>
                <a:highlight>
                  <a:srgbClr val="FFFF00"/>
                </a:highlight>
              </a:rPr>
              <a:t>Button.new</a:t>
            </a:r>
            <a:endParaRPr lang="en-AU" sz="1200" b="1" dirty="0">
              <a:solidFill>
                <a:schemeClr val="tx2">
                  <a:lumMod val="50000"/>
                </a:schemeClr>
              </a:solidFill>
              <a:highlight>
                <a:srgbClr val="FFFF00"/>
              </a:highlight>
            </a:endParaRPr>
          </a:p>
          <a:p>
            <a:r>
              <a:rPr lang="en-AU" sz="1200" dirty="0">
                <a:solidFill>
                  <a:schemeClr val="tx2">
                    <a:lumMod val="50000"/>
                  </a:schemeClr>
                </a:solidFill>
              </a:rPr>
              <a:t>      </a:t>
            </a:r>
            <a:r>
              <a:rPr lang="en-AU" sz="1200" dirty="0" err="1">
                <a:solidFill>
                  <a:schemeClr val="tx2">
                    <a:lumMod val="50000"/>
                  </a:schemeClr>
                </a:solidFill>
              </a:rPr>
              <a:t>b.set_label</a:t>
            </a:r>
            <a:r>
              <a:rPr lang="en-AU" sz="1200" dirty="0">
                <a:solidFill>
                  <a:schemeClr val="tx2">
                    <a:lumMod val="50000"/>
                  </a:schemeClr>
                </a:solidFill>
              </a:rPr>
              <a:t>("")</a:t>
            </a:r>
          </a:p>
          <a:p>
            <a:endParaRPr lang="en-AU" sz="1200" dirty="0">
              <a:solidFill>
                <a:schemeClr val="tx2">
                  <a:lumMod val="50000"/>
                </a:schemeClr>
              </a:solidFill>
            </a:endParaRPr>
          </a:p>
          <a:p>
            <a:r>
              <a:rPr lang="en-AU" sz="1200" dirty="0">
                <a:solidFill>
                  <a:schemeClr val="tx2">
                    <a:lumMod val="50000"/>
                  </a:schemeClr>
                </a:solidFill>
              </a:rPr>
              <a:t>      </a:t>
            </a:r>
            <a:r>
              <a:rPr lang="en-AU" sz="1200" i="1" dirty="0">
                <a:solidFill>
                  <a:schemeClr val="tx2">
                    <a:lumMod val="50000"/>
                  </a:schemeClr>
                </a:solidFill>
              </a:rPr>
              <a:t># Don't allow the visible focus to remain on a clicked button</a:t>
            </a:r>
          </a:p>
          <a:p>
            <a:r>
              <a:rPr lang="en-AU" sz="1200" dirty="0">
                <a:solidFill>
                  <a:schemeClr val="tx2">
                    <a:lumMod val="50000"/>
                  </a:schemeClr>
                </a:solidFill>
              </a:rPr>
              <a:t>      </a:t>
            </a:r>
            <a:r>
              <a:rPr lang="en-AU" sz="1200" dirty="0" err="1">
                <a:solidFill>
                  <a:schemeClr val="tx2">
                    <a:lumMod val="50000"/>
                  </a:schemeClr>
                </a:solidFill>
              </a:rPr>
              <a:t>b.can_focus</a:t>
            </a:r>
            <a:r>
              <a:rPr lang="en-AU" sz="1200" dirty="0">
                <a:solidFill>
                  <a:schemeClr val="tx2">
                    <a:lumMod val="50000"/>
                  </a:schemeClr>
                </a:solidFill>
              </a:rPr>
              <a:t> = false</a:t>
            </a:r>
          </a:p>
          <a:p>
            <a:endParaRPr lang="en-AU" sz="1200" dirty="0">
              <a:solidFill>
                <a:schemeClr val="tx2">
                  <a:lumMod val="50000"/>
                </a:schemeClr>
              </a:solidFill>
            </a:endParaRPr>
          </a:p>
          <a:p>
            <a:r>
              <a:rPr lang="en-AU" sz="1200" dirty="0">
                <a:solidFill>
                  <a:schemeClr val="tx2">
                    <a:lumMod val="50000"/>
                  </a:schemeClr>
                </a:solidFill>
              </a:rPr>
              <a:t>      </a:t>
            </a:r>
            <a:r>
              <a:rPr lang="en-AU" sz="1200" b="1" dirty="0" err="1">
                <a:solidFill>
                  <a:schemeClr val="tx2">
                    <a:lumMod val="50000"/>
                  </a:schemeClr>
                </a:solidFill>
                <a:highlight>
                  <a:srgbClr val="FFFF00"/>
                </a:highlight>
              </a:rPr>
              <a:t>set_gtk_object</a:t>
            </a:r>
            <a:r>
              <a:rPr lang="en-AU" sz="1200" b="1" dirty="0">
                <a:solidFill>
                  <a:schemeClr val="tx2">
                    <a:lumMod val="50000"/>
                  </a:schemeClr>
                </a:solidFill>
                <a:highlight>
                  <a:srgbClr val="FFFF00"/>
                </a:highlight>
              </a:rPr>
              <a:t>(b)</a:t>
            </a:r>
          </a:p>
          <a:p>
            <a:endParaRPr lang="en-AU" sz="1200" dirty="0">
              <a:solidFill>
                <a:schemeClr val="tx2">
                  <a:lumMod val="50000"/>
                </a:schemeClr>
              </a:solidFill>
            </a:endParaRPr>
          </a:p>
          <a:p>
            <a:r>
              <a:rPr lang="en-AU" sz="1200" dirty="0">
                <a:solidFill>
                  <a:schemeClr val="tx2">
                    <a:lumMod val="50000"/>
                  </a:schemeClr>
                </a:solidFill>
              </a:rPr>
              <a:t>      </a:t>
            </a:r>
            <a:r>
              <a:rPr lang="en-AU" sz="1200" i="1" dirty="0">
                <a:solidFill>
                  <a:schemeClr val="tx2">
                    <a:lumMod val="50000"/>
                  </a:schemeClr>
                </a:solidFill>
              </a:rPr>
              <a:t># Changed to handle a 'pressed' [Emitted when the button is pressed] event</a:t>
            </a:r>
          </a:p>
          <a:p>
            <a:r>
              <a:rPr lang="en-AU" sz="1200" i="1" dirty="0">
                <a:solidFill>
                  <a:schemeClr val="tx2">
                    <a:lumMod val="50000"/>
                  </a:schemeClr>
                </a:solidFill>
              </a:rPr>
              <a:t>      # as opposed to a 'clicked' [Emitted when the button has been activated (pressed and released).] event</a:t>
            </a:r>
          </a:p>
          <a:p>
            <a:r>
              <a:rPr lang="en-AU" sz="1200" i="1" dirty="0">
                <a:solidFill>
                  <a:schemeClr val="tx2">
                    <a:lumMod val="50000"/>
                  </a:schemeClr>
                </a:solidFill>
              </a:rPr>
              <a:t>      # as it does not seem necessary to wait around for a button release on a touch screen.</a:t>
            </a:r>
          </a:p>
          <a:p>
            <a:r>
              <a:rPr lang="en-AU" sz="1200" b="1" dirty="0">
                <a:solidFill>
                  <a:schemeClr val="tx2">
                    <a:lumMod val="50000"/>
                  </a:schemeClr>
                </a:solidFill>
              </a:rPr>
              <a:t>      </a:t>
            </a:r>
            <a:r>
              <a:rPr lang="en-AU" sz="1200" b="1" dirty="0">
                <a:solidFill>
                  <a:schemeClr val="tx2">
                    <a:lumMod val="50000"/>
                  </a:schemeClr>
                </a:solidFill>
                <a:highlight>
                  <a:srgbClr val="FFFF00"/>
                </a:highlight>
              </a:rPr>
              <a:t>@</a:t>
            </a:r>
            <a:r>
              <a:rPr lang="en-AU" sz="1200" b="1" dirty="0" err="1">
                <a:solidFill>
                  <a:schemeClr val="tx2">
                    <a:lumMod val="50000"/>
                  </a:schemeClr>
                </a:solidFill>
                <a:highlight>
                  <a:srgbClr val="FFFF00"/>
                </a:highlight>
              </a:rPr>
              <a:t>gtk_object.signal_connect</a:t>
            </a:r>
            <a:r>
              <a:rPr lang="en-AU" sz="1200" b="1" dirty="0">
                <a:solidFill>
                  <a:schemeClr val="tx2">
                    <a:lumMod val="50000"/>
                  </a:schemeClr>
                </a:solidFill>
                <a:highlight>
                  <a:srgbClr val="FFFF00"/>
                </a:highlight>
              </a:rPr>
              <a:t>('pressed') do |</a:t>
            </a:r>
            <a:r>
              <a:rPr lang="en-AU" sz="1200" b="1" dirty="0" err="1">
                <a:solidFill>
                  <a:schemeClr val="tx2">
                    <a:lumMod val="50000"/>
                  </a:schemeClr>
                </a:solidFill>
                <a:highlight>
                  <a:srgbClr val="FFFF00"/>
                </a:highlight>
              </a:rPr>
              <a:t>w,e</a:t>
            </a:r>
            <a:r>
              <a:rPr lang="en-AU" sz="1200" b="1" dirty="0">
                <a:solidFill>
                  <a:schemeClr val="tx2">
                    <a:lumMod val="50000"/>
                  </a:schemeClr>
                </a:solidFill>
                <a:highlight>
                  <a:srgbClr val="FFFF00"/>
                </a:highlight>
              </a:rPr>
              <a:t>|</a:t>
            </a:r>
          </a:p>
          <a:p>
            <a:r>
              <a:rPr lang="en-AU" sz="1200" b="1" dirty="0">
                <a:solidFill>
                  <a:schemeClr val="tx2">
                    <a:lumMod val="50000"/>
                  </a:schemeClr>
                </a:solidFill>
              </a:rPr>
              <a:t>      </a:t>
            </a:r>
            <a:r>
              <a:rPr lang="en-AU" sz="1200" b="1" dirty="0">
                <a:solidFill>
                  <a:schemeClr val="tx2">
                    <a:lumMod val="50000"/>
                  </a:schemeClr>
                </a:solidFill>
                <a:highlight>
                  <a:srgbClr val="FFFF00"/>
                </a:highlight>
              </a:rPr>
              <a:t>  </a:t>
            </a:r>
            <a:r>
              <a:rPr lang="en-AU" sz="1200" b="1" dirty="0" err="1">
                <a:solidFill>
                  <a:schemeClr val="tx2">
                    <a:lumMod val="50000"/>
                  </a:schemeClr>
                </a:solidFill>
                <a:highlight>
                  <a:srgbClr val="FFFF00"/>
                </a:highlight>
              </a:rPr>
              <a:t>performAction</a:t>
            </a:r>
            <a:r>
              <a:rPr lang="en-AU" sz="1200" b="1" dirty="0">
                <a:solidFill>
                  <a:schemeClr val="tx2">
                    <a:lumMod val="50000"/>
                  </a:schemeClr>
                </a:solidFill>
                <a:highlight>
                  <a:srgbClr val="FFFF00"/>
                </a:highlight>
              </a:rPr>
              <a:t> e</a:t>
            </a:r>
          </a:p>
          <a:p>
            <a:r>
              <a:rPr lang="en-AU" sz="1200" b="1" dirty="0">
                <a:solidFill>
                  <a:schemeClr val="tx2">
                    <a:lumMod val="50000"/>
                  </a:schemeClr>
                </a:solidFill>
              </a:rPr>
              <a:t>      </a:t>
            </a:r>
            <a:r>
              <a:rPr lang="en-AU" sz="1200" b="1" dirty="0">
                <a:solidFill>
                  <a:schemeClr val="tx2">
                    <a:lumMod val="50000"/>
                  </a:schemeClr>
                </a:solidFill>
                <a:highlight>
                  <a:srgbClr val="FFFF00"/>
                </a:highlight>
              </a:rPr>
              <a:t>end</a:t>
            </a:r>
          </a:p>
          <a:p>
            <a:r>
              <a:rPr lang="en-AU" sz="1200" dirty="0">
                <a:solidFill>
                  <a:schemeClr val="tx2">
                    <a:lumMod val="50000"/>
                  </a:schemeClr>
                </a:solidFill>
              </a:rPr>
              <a:t>      @</a:t>
            </a:r>
            <a:r>
              <a:rPr lang="en-AU" sz="1200" dirty="0" err="1">
                <a:solidFill>
                  <a:schemeClr val="tx2">
                    <a:lumMod val="50000"/>
                  </a:schemeClr>
                </a:solidFill>
              </a:rPr>
              <a:t>persist_properties</a:t>
            </a:r>
            <a:r>
              <a:rPr lang="en-AU" sz="1200" dirty="0">
                <a:solidFill>
                  <a:schemeClr val="tx2">
                    <a:lumMod val="50000"/>
                  </a:schemeClr>
                </a:solidFill>
              </a:rPr>
              <a:t> = true</a:t>
            </a:r>
          </a:p>
          <a:p>
            <a:r>
              <a:rPr lang="en-AU" sz="1200" dirty="0">
                <a:solidFill>
                  <a:schemeClr val="tx2">
                    <a:lumMod val="50000"/>
                  </a:schemeClr>
                </a:solidFill>
              </a:rPr>
              <a:t>      </a:t>
            </a:r>
            <a:r>
              <a:rPr lang="en-AU" sz="1200" dirty="0" err="1">
                <a:solidFill>
                  <a:schemeClr val="tx2">
                    <a:lumMod val="50000"/>
                  </a:schemeClr>
                </a:solidFill>
              </a:rPr>
              <a:t>create_gui_widget</a:t>
            </a:r>
            <a:endParaRPr lang="en-AU" sz="1200" dirty="0">
              <a:solidFill>
                <a:schemeClr val="tx2">
                  <a:lumMod val="50000"/>
                </a:schemeClr>
              </a:solidFill>
            </a:endParaRPr>
          </a:p>
          <a:p>
            <a:r>
              <a:rPr lang="en-AU" sz="1200" dirty="0">
                <a:solidFill>
                  <a:schemeClr val="tx2">
                    <a:lumMod val="50000"/>
                  </a:schemeClr>
                </a:solidFill>
              </a:rPr>
              <a:t>    end</a:t>
            </a:r>
          </a:p>
        </p:txBody>
      </p:sp>
      <p:sp>
        <p:nvSpPr>
          <p:cNvPr id="3" name="TextBox 2"/>
          <p:cNvSpPr txBox="1"/>
          <p:nvPr/>
        </p:nvSpPr>
        <p:spPr>
          <a:xfrm>
            <a:off x="4498110" y="1433162"/>
            <a:ext cx="2253673" cy="369332"/>
          </a:xfrm>
          <a:prstGeom prst="rect">
            <a:avLst/>
          </a:prstGeom>
          <a:noFill/>
        </p:spPr>
        <p:txBody>
          <a:bodyPr wrap="square" rtlCol="0">
            <a:spAutoFit/>
          </a:bodyPr>
          <a:lstStyle/>
          <a:p>
            <a:r>
              <a:rPr lang="en-AU" dirty="0" err="1"/>
              <a:t>GtkWidgets</a:t>
            </a:r>
            <a:r>
              <a:rPr lang="en-AU" dirty="0"/>
              <a:t>::Button</a:t>
            </a:r>
          </a:p>
        </p:txBody>
      </p:sp>
      <p:cxnSp>
        <p:nvCxnSpPr>
          <p:cNvPr id="7" name="Connector: Elbow 6"/>
          <p:cNvCxnSpPr/>
          <p:nvPr/>
        </p:nvCxnSpPr>
        <p:spPr>
          <a:xfrm rot="10800000">
            <a:off x="2401457" y="1459347"/>
            <a:ext cx="2059709" cy="166255"/>
          </a:xfrm>
          <a:prstGeom prst="bentConnector3">
            <a:avLst>
              <a:gd name="adj1" fmla="val 100224"/>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98110" y="2085605"/>
            <a:ext cx="2253673" cy="369332"/>
          </a:xfrm>
          <a:prstGeom prst="rect">
            <a:avLst/>
          </a:prstGeom>
          <a:noFill/>
        </p:spPr>
        <p:txBody>
          <a:bodyPr wrap="square" rtlCol="0">
            <a:spAutoFit/>
          </a:bodyPr>
          <a:lstStyle/>
          <a:p>
            <a:r>
              <a:rPr lang="en-AU" dirty="0" err="1"/>
              <a:t>Gtk</a:t>
            </a:r>
            <a:r>
              <a:rPr lang="en-AU" dirty="0"/>
              <a:t>::Button</a:t>
            </a:r>
          </a:p>
        </p:txBody>
      </p:sp>
      <p:cxnSp>
        <p:nvCxnSpPr>
          <p:cNvPr id="16" name="Straight Arrow Connector 15"/>
          <p:cNvCxnSpPr>
            <a:stCxn id="11" idx="1"/>
          </p:cNvCxnSpPr>
          <p:nvPr/>
        </p:nvCxnSpPr>
        <p:spPr>
          <a:xfrm flipH="1">
            <a:off x="3685309" y="2270271"/>
            <a:ext cx="8128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a:off x="6647381" y="1625603"/>
            <a:ext cx="332509" cy="644669"/>
          </a:xfrm>
          <a:prstGeom prst="rightBrace">
            <a:avLst>
              <a:gd name="adj1" fmla="val 36458"/>
              <a:gd name="adj2" fmla="val 51433"/>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8" name="TextBox 17"/>
          <p:cNvSpPr txBox="1"/>
          <p:nvPr/>
        </p:nvSpPr>
        <p:spPr>
          <a:xfrm>
            <a:off x="7103593" y="1625603"/>
            <a:ext cx="1569353" cy="646331"/>
          </a:xfrm>
          <a:prstGeom prst="rect">
            <a:avLst/>
          </a:prstGeom>
          <a:noFill/>
        </p:spPr>
        <p:txBody>
          <a:bodyPr wrap="square" rtlCol="0">
            <a:spAutoFit/>
          </a:bodyPr>
          <a:lstStyle/>
          <a:p>
            <a:r>
              <a:rPr lang="en-AU" dirty="0">
                <a:solidFill>
                  <a:srgbClr val="FF0000"/>
                </a:solidFill>
              </a:rPr>
              <a:t>These are not the same</a:t>
            </a:r>
          </a:p>
        </p:txBody>
      </p:sp>
    </p:spTree>
    <p:extLst>
      <p:ext uri="{BB962C8B-B14F-4D97-AF65-F5344CB8AC3E}">
        <p14:creationId xmlns:p14="http://schemas.microsoft.com/office/powerpoint/2010/main" val="4292719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More examples with buttons - actions</a:t>
            </a:r>
          </a:p>
        </p:txBody>
      </p:sp>
      <p:sp>
        <p:nvSpPr>
          <p:cNvPr id="2" name="TextBox 1"/>
          <p:cNvSpPr txBox="1"/>
          <p:nvPr/>
        </p:nvSpPr>
        <p:spPr>
          <a:xfrm>
            <a:off x="2377376" y="2160524"/>
            <a:ext cx="6713177" cy="3539430"/>
          </a:xfrm>
          <a:prstGeom prst="rect">
            <a:avLst/>
          </a:prstGeom>
          <a:noFill/>
        </p:spPr>
        <p:txBody>
          <a:bodyPr wrap="square" rtlCol="0">
            <a:spAutoFit/>
          </a:bodyPr>
          <a:lstStyle/>
          <a:p>
            <a:r>
              <a:rPr lang="en-AU" sz="1400" dirty="0">
                <a:solidFill>
                  <a:schemeClr val="tx2">
                    <a:lumMod val="50000"/>
                  </a:schemeClr>
                </a:solidFill>
              </a:rPr>
              <a:t>     &lt;panel layout="grid 0 1" size="100,160" shadow="none"&gt;</a:t>
            </a:r>
          </a:p>
          <a:p>
            <a:r>
              <a:rPr lang="en-AU" sz="1400" b="1" dirty="0">
                <a:solidFill>
                  <a:schemeClr val="tx2">
                    <a:lumMod val="50000"/>
                  </a:schemeClr>
                </a:solidFill>
              </a:rPr>
              <a:t>        </a:t>
            </a:r>
            <a:r>
              <a:rPr lang="en-AU" sz="1400" dirty="0">
                <a:solidFill>
                  <a:schemeClr val="tx2">
                    <a:lumMod val="50000"/>
                  </a:schemeClr>
                </a:solidFill>
              </a:rPr>
              <a:t>&lt;button name="</a:t>
            </a:r>
            <a:r>
              <a:rPr lang="en-AU" sz="1400" dirty="0" err="1">
                <a:solidFill>
                  <a:schemeClr val="tx2">
                    <a:lumMod val="50000"/>
                  </a:schemeClr>
                </a:solidFill>
              </a:rPr>
              <a:t>zoom_in</a:t>
            </a:r>
            <a:r>
              <a:rPr lang="en-AU" sz="1400" dirty="0">
                <a:solidFill>
                  <a:schemeClr val="tx2">
                    <a:lumMod val="50000"/>
                  </a:schemeClr>
                </a:solidFill>
              </a:rPr>
              <a:t>" </a:t>
            </a:r>
            <a:r>
              <a:rPr lang="en-AU" sz="1400" b="1" dirty="0" err="1">
                <a:solidFill>
                  <a:schemeClr val="tx2">
                    <a:lumMod val="50000"/>
                  </a:schemeClr>
                </a:solidFill>
              </a:rPr>
              <a:t>stock_image</a:t>
            </a:r>
            <a:r>
              <a:rPr lang="en-AU" sz="1400" b="1" dirty="0">
                <a:solidFill>
                  <a:schemeClr val="tx2">
                    <a:lumMod val="50000"/>
                  </a:schemeClr>
                </a:solidFill>
              </a:rPr>
              <a:t>="</a:t>
            </a:r>
            <a:r>
              <a:rPr lang="en-AU" sz="1400" b="1" dirty="0" err="1">
                <a:solidFill>
                  <a:schemeClr val="tx2">
                    <a:lumMod val="50000"/>
                  </a:schemeClr>
                </a:solidFill>
              </a:rPr>
              <a:t>gtk</a:t>
            </a:r>
            <a:r>
              <a:rPr lang="en-AU" sz="1400" b="1" dirty="0">
                <a:solidFill>
                  <a:schemeClr val="tx2">
                    <a:lumMod val="50000"/>
                  </a:schemeClr>
                </a:solidFill>
              </a:rPr>
              <a:t>-zoom-in" </a:t>
            </a:r>
            <a:r>
              <a:rPr lang="en-AU" sz="1400" dirty="0">
                <a:solidFill>
                  <a:schemeClr val="tx2">
                    <a:lumMod val="50000"/>
                  </a:schemeClr>
                </a:solidFill>
              </a:rPr>
              <a:t>size="80,80"&gt;</a:t>
            </a:r>
          </a:p>
          <a:p>
            <a:r>
              <a:rPr lang="en-AU" sz="1400" dirty="0">
                <a:solidFill>
                  <a:schemeClr val="tx2">
                    <a:lumMod val="50000"/>
                  </a:schemeClr>
                </a:solidFill>
              </a:rPr>
              <a:t>          </a:t>
            </a:r>
            <a:r>
              <a:rPr lang="en-AU" sz="1400" dirty="0">
                <a:solidFill>
                  <a:schemeClr val="accent2">
                    <a:lumMod val="75000"/>
                  </a:schemeClr>
                </a:solidFill>
              </a:rPr>
              <a:t>w0.side.zoom_by(20)</a:t>
            </a:r>
          </a:p>
          <a:p>
            <a:r>
              <a:rPr lang="en-AU" sz="1400" dirty="0">
                <a:solidFill>
                  <a:schemeClr val="accent2">
                    <a:lumMod val="75000"/>
                  </a:schemeClr>
                </a:solidFill>
              </a:rPr>
              <a:t>          </a:t>
            </a:r>
            <a:r>
              <a:rPr lang="en-AU" sz="1400" dirty="0" err="1">
                <a:solidFill>
                  <a:schemeClr val="accent2">
                    <a:lumMod val="75000"/>
                  </a:schemeClr>
                </a:solidFill>
              </a:rPr>
              <a:t>update_side_view_info</a:t>
            </a:r>
            <a:endParaRPr lang="en-AU" sz="1400" dirty="0">
              <a:solidFill>
                <a:schemeClr val="accent2">
                  <a:lumMod val="75000"/>
                </a:schemeClr>
              </a:solidFill>
            </a:endParaRPr>
          </a:p>
          <a:p>
            <a:r>
              <a:rPr lang="en-AU" sz="1400" b="1" dirty="0">
                <a:solidFill>
                  <a:schemeClr val="tx2">
                    <a:lumMod val="50000"/>
                  </a:schemeClr>
                </a:solidFill>
              </a:rPr>
              <a:t>        </a:t>
            </a:r>
            <a:r>
              <a:rPr lang="en-AU" sz="1400" dirty="0">
                <a:solidFill>
                  <a:schemeClr val="tx2">
                    <a:lumMod val="50000"/>
                  </a:schemeClr>
                </a:solidFill>
              </a:rPr>
              <a:t>&lt;/button&gt;</a:t>
            </a:r>
          </a:p>
          <a:p>
            <a:r>
              <a:rPr lang="en-AU" sz="1400" dirty="0">
                <a:solidFill>
                  <a:schemeClr val="tx2">
                    <a:lumMod val="50000"/>
                  </a:schemeClr>
                </a:solidFill>
              </a:rPr>
              <a:t>        &lt;button name="</a:t>
            </a:r>
            <a:r>
              <a:rPr lang="en-AU" sz="1400" dirty="0" err="1">
                <a:solidFill>
                  <a:schemeClr val="tx2">
                    <a:lumMod val="50000"/>
                  </a:schemeClr>
                </a:solidFill>
              </a:rPr>
              <a:t>zoom_out</a:t>
            </a:r>
            <a:r>
              <a:rPr lang="en-AU" sz="1400" dirty="0">
                <a:solidFill>
                  <a:schemeClr val="tx2">
                    <a:lumMod val="50000"/>
                  </a:schemeClr>
                </a:solidFill>
              </a:rPr>
              <a:t>" </a:t>
            </a:r>
            <a:r>
              <a:rPr lang="en-AU" sz="1400" b="1" dirty="0" err="1">
                <a:solidFill>
                  <a:schemeClr val="tx2">
                    <a:lumMod val="50000"/>
                  </a:schemeClr>
                </a:solidFill>
              </a:rPr>
              <a:t>stock_image</a:t>
            </a:r>
            <a:r>
              <a:rPr lang="en-AU" sz="1400" b="1" dirty="0">
                <a:solidFill>
                  <a:schemeClr val="tx2">
                    <a:lumMod val="50000"/>
                  </a:schemeClr>
                </a:solidFill>
              </a:rPr>
              <a:t>="</a:t>
            </a:r>
            <a:r>
              <a:rPr lang="en-AU" sz="1400" b="1" dirty="0" err="1">
                <a:solidFill>
                  <a:schemeClr val="tx2">
                    <a:lumMod val="50000"/>
                  </a:schemeClr>
                </a:solidFill>
              </a:rPr>
              <a:t>gtk</a:t>
            </a:r>
            <a:r>
              <a:rPr lang="en-AU" sz="1400" b="1" dirty="0">
                <a:solidFill>
                  <a:schemeClr val="tx2">
                    <a:lumMod val="50000"/>
                  </a:schemeClr>
                </a:solidFill>
              </a:rPr>
              <a:t>-zoom-out" </a:t>
            </a:r>
            <a:r>
              <a:rPr lang="en-AU" sz="1400" dirty="0">
                <a:solidFill>
                  <a:schemeClr val="tx2">
                    <a:lumMod val="50000"/>
                  </a:schemeClr>
                </a:solidFill>
              </a:rPr>
              <a:t>size="80,80"&gt;</a:t>
            </a:r>
          </a:p>
          <a:p>
            <a:r>
              <a:rPr lang="en-AU" sz="1400" dirty="0">
                <a:solidFill>
                  <a:schemeClr val="tx2">
                    <a:lumMod val="50000"/>
                  </a:schemeClr>
                </a:solidFill>
              </a:rPr>
              <a:t>          </a:t>
            </a:r>
            <a:r>
              <a:rPr lang="en-AU" sz="1400" dirty="0">
                <a:solidFill>
                  <a:schemeClr val="accent2">
                    <a:lumMod val="75000"/>
                  </a:schemeClr>
                </a:solidFill>
              </a:rPr>
              <a:t>w0.side.zoom_by(-20)</a:t>
            </a:r>
          </a:p>
          <a:p>
            <a:r>
              <a:rPr lang="en-AU" sz="1400" dirty="0">
                <a:solidFill>
                  <a:schemeClr val="accent2">
                    <a:lumMod val="75000"/>
                  </a:schemeClr>
                </a:solidFill>
              </a:rPr>
              <a:t>          </a:t>
            </a:r>
            <a:r>
              <a:rPr lang="en-AU" sz="1400" dirty="0" err="1">
                <a:solidFill>
                  <a:schemeClr val="accent2">
                    <a:lumMod val="75000"/>
                  </a:schemeClr>
                </a:solidFill>
              </a:rPr>
              <a:t>update_side_view_info</a:t>
            </a:r>
            <a:endParaRPr lang="en-AU" sz="1400" dirty="0">
              <a:solidFill>
                <a:schemeClr val="accent2">
                  <a:lumMod val="75000"/>
                </a:schemeClr>
              </a:solidFill>
            </a:endParaRPr>
          </a:p>
          <a:p>
            <a:r>
              <a:rPr lang="en-AU" sz="1400" b="1" dirty="0">
                <a:solidFill>
                  <a:schemeClr val="tx2">
                    <a:lumMod val="50000"/>
                  </a:schemeClr>
                </a:solidFill>
              </a:rPr>
              <a:t>        </a:t>
            </a:r>
            <a:r>
              <a:rPr lang="en-AU" sz="1400" dirty="0">
                <a:solidFill>
                  <a:schemeClr val="tx2">
                    <a:lumMod val="50000"/>
                  </a:schemeClr>
                </a:solidFill>
              </a:rPr>
              <a:t>&lt;/button&gt;</a:t>
            </a:r>
          </a:p>
          <a:p>
            <a:r>
              <a:rPr lang="en-AU" sz="1400" dirty="0">
                <a:solidFill>
                  <a:schemeClr val="tx2">
                    <a:lumMod val="50000"/>
                  </a:schemeClr>
                </a:solidFill>
              </a:rPr>
              <a:t>        &lt;button </a:t>
            </a:r>
            <a:r>
              <a:rPr lang="en-AU" sz="1400" b="1" dirty="0" err="1">
                <a:solidFill>
                  <a:schemeClr val="tx2">
                    <a:lumMod val="50000"/>
                  </a:schemeClr>
                </a:solidFill>
              </a:rPr>
              <a:t>stock_image</a:t>
            </a:r>
            <a:r>
              <a:rPr lang="en-AU" sz="1400" b="1" dirty="0">
                <a:solidFill>
                  <a:schemeClr val="tx2">
                    <a:lumMod val="50000"/>
                  </a:schemeClr>
                </a:solidFill>
              </a:rPr>
              <a:t>="</a:t>
            </a:r>
            <a:r>
              <a:rPr lang="en-AU" sz="1400" b="1" dirty="0" err="1">
                <a:solidFill>
                  <a:schemeClr val="tx2">
                    <a:lumMod val="50000"/>
                  </a:schemeClr>
                </a:solidFill>
              </a:rPr>
              <a:t>gtk</a:t>
            </a:r>
            <a:r>
              <a:rPr lang="en-AU" sz="1400" b="1" dirty="0">
                <a:solidFill>
                  <a:schemeClr val="tx2">
                    <a:lumMod val="50000"/>
                  </a:schemeClr>
                </a:solidFill>
              </a:rPr>
              <a:t>-go-up" </a:t>
            </a:r>
            <a:r>
              <a:rPr lang="en-AU" sz="1400" dirty="0">
                <a:solidFill>
                  <a:schemeClr val="tx2">
                    <a:lumMod val="50000"/>
                  </a:schemeClr>
                </a:solidFill>
              </a:rPr>
              <a:t>size="80,80"&gt;</a:t>
            </a:r>
          </a:p>
          <a:p>
            <a:r>
              <a:rPr lang="en-AU" sz="1400" dirty="0">
                <a:solidFill>
                  <a:schemeClr val="tx2">
                    <a:lumMod val="50000"/>
                  </a:schemeClr>
                </a:solidFill>
              </a:rPr>
              <a:t>          </a:t>
            </a:r>
            <a:r>
              <a:rPr lang="en-AU" sz="1400" dirty="0">
                <a:solidFill>
                  <a:schemeClr val="accent2">
                    <a:lumMod val="75000"/>
                  </a:schemeClr>
                </a:solidFill>
              </a:rPr>
              <a:t>w0.side.move_up</a:t>
            </a:r>
          </a:p>
          <a:p>
            <a:r>
              <a:rPr lang="en-AU" sz="1400" b="1" dirty="0">
                <a:solidFill>
                  <a:schemeClr val="tx2">
                    <a:lumMod val="50000"/>
                  </a:schemeClr>
                </a:solidFill>
              </a:rPr>
              <a:t>        </a:t>
            </a:r>
            <a:r>
              <a:rPr lang="en-AU" sz="1400" dirty="0">
                <a:solidFill>
                  <a:schemeClr val="tx2">
                    <a:lumMod val="50000"/>
                  </a:schemeClr>
                </a:solidFill>
              </a:rPr>
              <a:t>&lt;/button&gt;</a:t>
            </a:r>
          </a:p>
          <a:p>
            <a:r>
              <a:rPr lang="en-AU" sz="1400" dirty="0">
                <a:solidFill>
                  <a:schemeClr val="tx2">
                    <a:lumMod val="50000"/>
                  </a:schemeClr>
                </a:solidFill>
              </a:rPr>
              <a:t>        &lt;button </a:t>
            </a:r>
            <a:r>
              <a:rPr lang="en-AU" sz="1400" b="1" dirty="0" err="1">
                <a:solidFill>
                  <a:schemeClr val="tx2">
                    <a:lumMod val="50000"/>
                  </a:schemeClr>
                </a:solidFill>
              </a:rPr>
              <a:t>stock_image</a:t>
            </a:r>
            <a:r>
              <a:rPr lang="en-AU" sz="1400" b="1" dirty="0">
                <a:solidFill>
                  <a:schemeClr val="tx2">
                    <a:lumMod val="50000"/>
                  </a:schemeClr>
                </a:solidFill>
              </a:rPr>
              <a:t>="</a:t>
            </a:r>
            <a:r>
              <a:rPr lang="en-AU" sz="1400" b="1" dirty="0" err="1">
                <a:solidFill>
                  <a:schemeClr val="tx2">
                    <a:lumMod val="50000"/>
                  </a:schemeClr>
                </a:solidFill>
              </a:rPr>
              <a:t>gtk</a:t>
            </a:r>
            <a:r>
              <a:rPr lang="en-AU" sz="1400" b="1" dirty="0">
                <a:solidFill>
                  <a:schemeClr val="tx2">
                    <a:lumMod val="50000"/>
                  </a:schemeClr>
                </a:solidFill>
              </a:rPr>
              <a:t>-go-down" </a:t>
            </a:r>
            <a:r>
              <a:rPr lang="en-AU" sz="1400" dirty="0">
                <a:solidFill>
                  <a:schemeClr val="tx2">
                    <a:lumMod val="50000"/>
                  </a:schemeClr>
                </a:solidFill>
              </a:rPr>
              <a:t>size="80,80"&gt;</a:t>
            </a:r>
          </a:p>
          <a:p>
            <a:r>
              <a:rPr lang="en-AU" sz="1400" dirty="0">
                <a:solidFill>
                  <a:schemeClr val="tx2">
                    <a:lumMod val="50000"/>
                  </a:schemeClr>
                </a:solidFill>
              </a:rPr>
              <a:t>          </a:t>
            </a:r>
            <a:r>
              <a:rPr lang="en-AU" sz="1400" dirty="0">
                <a:solidFill>
                  <a:schemeClr val="accent2">
                    <a:lumMod val="75000"/>
                  </a:schemeClr>
                </a:solidFill>
              </a:rPr>
              <a:t>w0.side.move_down</a:t>
            </a:r>
          </a:p>
          <a:p>
            <a:r>
              <a:rPr lang="en-AU" sz="1400" b="1" dirty="0">
                <a:solidFill>
                  <a:schemeClr val="tx2">
                    <a:lumMod val="50000"/>
                  </a:schemeClr>
                </a:solidFill>
              </a:rPr>
              <a:t>        </a:t>
            </a:r>
            <a:r>
              <a:rPr lang="en-AU" sz="1400" dirty="0">
                <a:solidFill>
                  <a:schemeClr val="tx2">
                    <a:lumMod val="50000"/>
                  </a:schemeClr>
                </a:solidFill>
              </a:rPr>
              <a:t>&lt;/button&gt;</a:t>
            </a:r>
          </a:p>
          <a:p>
            <a:r>
              <a:rPr lang="en-AU" sz="1400" dirty="0">
                <a:solidFill>
                  <a:schemeClr val="tx2">
                    <a:lumMod val="50000"/>
                  </a:schemeClr>
                </a:solidFill>
              </a:rPr>
              <a:t>      &lt;/panel&gt;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08" t="23367" r="89290" b="10457"/>
          <a:stretch/>
        </p:blipFill>
        <p:spPr>
          <a:xfrm>
            <a:off x="9214255" y="2399656"/>
            <a:ext cx="618836" cy="31957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p:cNvSpPr/>
          <p:nvPr/>
        </p:nvSpPr>
        <p:spPr>
          <a:xfrm>
            <a:off x="2064321" y="1124528"/>
            <a:ext cx="4327239" cy="738664"/>
          </a:xfrm>
          <a:prstGeom prst="rect">
            <a:avLst/>
          </a:prstGeom>
        </p:spPr>
        <p:txBody>
          <a:bodyPr wrap="square">
            <a:spAutoFit/>
          </a:bodyPr>
          <a:lstStyle/>
          <a:p>
            <a:r>
              <a:rPr lang="en-AU" sz="1400" b="1" dirty="0">
                <a:solidFill>
                  <a:schemeClr val="tx2">
                    <a:lumMod val="50000"/>
                  </a:schemeClr>
                </a:solidFill>
                <a:highlight>
                  <a:srgbClr val="FFFF00"/>
                </a:highlight>
              </a:rPr>
              <a:t>@</a:t>
            </a:r>
            <a:r>
              <a:rPr lang="en-AU" sz="1400" b="1" dirty="0" err="1">
                <a:solidFill>
                  <a:schemeClr val="tx2">
                    <a:lumMod val="50000"/>
                  </a:schemeClr>
                </a:solidFill>
                <a:highlight>
                  <a:srgbClr val="FFFF00"/>
                </a:highlight>
              </a:rPr>
              <a:t>gtk_object.signal_connect</a:t>
            </a:r>
            <a:r>
              <a:rPr lang="en-AU" sz="1400" b="1" dirty="0">
                <a:solidFill>
                  <a:schemeClr val="tx2">
                    <a:lumMod val="50000"/>
                  </a:schemeClr>
                </a:solidFill>
                <a:highlight>
                  <a:srgbClr val="FFFF00"/>
                </a:highlight>
              </a:rPr>
              <a:t>('pressed') do |</a:t>
            </a:r>
            <a:r>
              <a:rPr lang="en-AU" sz="1400" b="1" dirty="0" err="1">
                <a:solidFill>
                  <a:schemeClr val="tx2">
                    <a:lumMod val="50000"/>
                  </a:schemeClr>
                </a:solidFill>
                <a:highlight>
                  <a:srgbClr val="FFFF00"/>
                </a:highlight>
              </a:rPr>
              <a:t>w,e</a:t>
            </a:r>
            <a:r>
              <a:rPr lang="en-AU" sz="1400" b="1" dirty="0">
                <a:solidFill>
                  <a:schemeClr val="tx2">
                    <a:lumMod val="50000"/>
                  </a:schemeClr>
                </a:solidFill>
                <a:highlight>
                  <a:srgbClr val="FFFF00"/>
                </a:highlight>
              </a:rPr>
              <a:t>|</a:t>
            </a:r>
          </a:p>
          <a:p>
            <a:r>
              <a:rPr lang="en-AU" sz="1400" b="1" dirty="0">
                <a:solidFill>
                  <a:schemeClr val="tx2">
                    <a:lumMod val="50000"/>
                  </a:schemeClr>
                </a:solidFill>
                <a:highlight>
                  <a:srgbClr val="FFFF00"/>
                </a:highlight>
              </a:rPr>
              <a:t>    </a:t>
            </a:r>
            <a:r>
              <a:rPr lang="en-AU" sz="1400" b="1" dirty="0" err="1">
                <a:solidFill>
                  <a:schemeClr val="tx2">
                    <a:lumMod val="50000"/>
                  </a:schemeClr>
                </a:solidFill>
                <a:highlight>
                  <a:srgbClr val="FFFF00"/>
                </a:highlight>
              </a:rPr>
              <a:t>performAction</a:t>
            </a:r>
            <a:r>
              <a:rPr lang="en-AU" sz="1400" b="1" dirty="0">
                <a:solidFill>
                  <a:schemeClr val="tx2">
                    <a:lumMod val="50000"/>
                  </a:schemeClr>
                </a:solidFill>
                <a:highlight>
                  <a:srgbClr val="FFFF00"/>
                </a:highlight>
              </a:rPr>
              <a:t> e</a:t>
            </a:r>
          </a:p>
          <a:p>
            <a:r>
              <a:rPr lang="en-AU" sz="1400" b="1" dirty="0">
                <a:solidFill>
                  <a:schemeClr val="tx2">
                    <a:lumMod val="50000"/>
                  </a:schemeClr>
                </a:solidFill>
                <a:highlight>
                  <a:srgbClr val="FFFF00"/>
                </a:highlight>
              </a:rPr>
              <a:t>end</a:t>
            </a:r>
            <a:endParaRPr lang="en-AU" sz="1400" dirty="0">
              <a:highlight>
                <a:srgbClr val="FFFF00"/>
              </a:highlight>
            </a:endParaRPr>
          </a:p>
        </p:txBody>
      </p:sp>
      <p:sp>
        <p:nvSpPr>
          <p:cNvPr id="13" name="Freeform: Shape 12"/>
          <p:cNvSpPr/>
          <p:nvPr/>
        </p:nvSpPr>
        <p:spPr>
          <a:xfrm>
            <a:off x="2140223" y="1514764"/>
            <a:ext cx="2043846" cy="1219200"/>
          </a:xfrm>
          <a:custGeom>
            <a:avLst/>
            <a:gdLst>
              <a:gd name="connsiteX0" fmla="*/ 1886828 w 2308906"/>
              <a:gd name="connsiteY0" fmla="*/ 0 h 1219200"/>
              <a:gd name="connsiteX1" fmla="*/ 2182391 w 2308906"/>
              <a:gd name="connsiteY1" fmla="*/ 193963 h 1219200"/>
              <a:gd name="connsiteX2" fmla="*/ 67264 w 2308906"/>
              <a:gd name="connsiteY2" fmla="*/ 775854 h 1219200"/>
              <a:gd name="connsiteX3" fmla="*/ 732282 w 2308906"/>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2308906" h="1219200">
                <a:moveTo>
                  <a:pt x="1886828" y="0"/>
                </a:moveTo>
                <a:cubicBezTo>
                  <a:pt x="2186240" y="32327"/>
                  <a:pt x="2485652" y="64654"/>
                  <a:pt x="2182391" y="193963"/>
                </a:cubicBezTo>
                <a:cubicBezTo>
                  <a:pt x="1879130" y="323272"/>
                  <a:pt x="308949" y="604981"/>
                  <a:pt x="67264" y="775854"/>
                </a:cubicBezTo>
                <a:cubicBezTo>
                  <a:pt x="-174421" y="946727"/>
                  <a:pt x="278930" y="1082963"/>
                  <a:pt x="732282" y="1219200"/>
                </a:cubicBezTo>
              </a:path>
            </a:pathLst>
          </a:custGeom>
          <a:ln w="190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dirty="0"/>
          </a:p>
        </p:txBody>
      </p:sp>
    </p:spTree>
    <p:extLst>
      <p:ext uri="{BB962C8B-B14F-4D97-AF65-F5344CB8AC3E}">
        <p14:creationId xmlns:p14="http://schemas.microsoft.com/office/powerpoint/2010/main" val="1870052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More examples with buttons - cloning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503" y="1148735"/>
            <a:ext cx="6014720" cy="45110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1848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More examples with buttons - cloning</a:t>
            </a:r>
          </a:p>
        </p:txBody>
      </p:sp>
      <p:sp>
        <p:nvSpPr>
          <p:cNvPr id="2" name="TextBox 1"/>
          <p:cNvSpPr txBox="1"/>
          <p:nvPr/>
        </p:nvSpPr>
        <p:spPr>
          <a:xfrm>
            <a:off x="1721596" y="1126056"/>
            <a:ext cx="8682181" cy="3539430"/>
          </a:xfrm>
          <a:prstGeom prst="rect">
            <a:avLst/>
          </a:prstGeom>
          <a:noFill/>
        </p:spPr>
        <p:txBody>
          <a:bodyPr wrap="square" rtlCol="0">
            <a:spAutoFit/>
          </a:bodyPr>
          <a:lstStyle/>
          <a:p>
            <a:r>
              <a:rPr lang="en-AU" sz="1400" dirty="0">
                <a:solidFill>
                  <a:schemeClr val="tx2">
                    <a:lumMod val="50000"/>
                  </a:schemeClr>
                </a:solidFill>
                <a:latin typeface="Calibri" panose="020F0502020204030204" pitchFamily="34" charset="0"/>
              </a:rPr>
              <a:t>&lt;dialog name="</a:t>
            </a:r>
            <a:r>
              <a:rPr lang="en-AU" sz="1400" dirty="0" err="1">
                <a:solidFill>
                  <a:schemeClr val="tx2">
                    <a:lumMod val="50000"/>
                  </a:schemeClr>
                </a:solidFill>
                <a:latin typeface="Calibri" panose="020F0502020204030204" pitchFamily="34" charset="0"/>
              </a:rPr>
              <a:t>blast_dialog</a:t>
            </a:r>
            <a:r>
              <a:rPr lang="en-AU" sz="1400" dirty="0">
                <a:solidFill>
                  <a:schemeClr val="tx2">
                    <a:lumMod val="50000"/>
                  </a:schemeClr>
                </a:solidFill>
                <a:latin typeface="Calibri" panose="020F0502020204030204" pitchFamily="34" charset="0"/>
              </a:rPr>
              <a:t>" </a:t>
            </a:r>
            <a:r>
              <a:rPr lang="en-AU" sz="1400" dirty="0" err="1">
                <a:solidFill>
                  <a:schemeClr val="tx2">
                    <a:lumMod val="50000"/>
                  </a:schemeClr>
                </a:solidFill>
                <a:latin typeface="Calibri" panose="020F0502020204030204" pitchFamily="34" charset="0"/>
              </a:rPr>
              <a:t>display_title</a:t>
            </a:r>
            <a:r>
              <a:rPr lang="en-AU" sz="1400" dirty="0">
                <a:solidFill>
                  <a:schemeClr val="tx2">
                    <a:lumMod val="50000"/>
                  </a:schemeClr>
                </a:solidFill>
                <a:latin typeface="Calibri" panose="020F0502020204030204" pitchFamily="34" charset="0"/>
              </a:rPr>
              <a:t>="" location="0,0" size="1024,768" undecorated="true"&gt;</a:t>
            </a:r>
          </a:p>
          <a:p>
            <a:r>
              <a:rPr lang="en-AU" sz="1400" dirty="0">
                <a:solidFill>
                  <a:schemeClr val="tx2">
                    <a:lumMod val="50000"/>
                  </a:schemeClr>
                </a:solidFill>
                <a:latin typeface="Calibri" panose="020F0502020204030204" pitchFamily="34" charset="0"/>
              </a:rPr>
              <a:t>  &lt;panel layout="</a:t>
            </a:r>
            <a:r>
              <a:rPr lang="en-AU" sz="1400" dirty="0" err="1">
                <a:solidFill>
                  <a:schemeClr val="tx2">
                    <a:lumMod val="50000"/>
                  </a:schemeClr>
                </a:solidFill>
                <a:latin typeface="Calibri" panose="020F0502020204030204" pitchFamily="34" charset="0"/>
              </a:rPr>
              <a:t>ybox</a:t>
            </a:r>
            <a:r>
              <a:rPr lang="en-AU" sz="1400" dirty="0">
                <a:solidFill>
                  <a:schemeClr val="tx2">
                    <a:lumMod val="50000"/>
                  </a:schemeClr>
                </a:solidFill>
                <a:latin typeface="Calibri" panose="020F0502020204030204" pitchFamily="34" charset="0"/>
              </a:rPr>
              <a:t>"&gt;</a:t>
            </a:r>
          </a:p>
          <a:p>
            <a:r>
              <a:rPr lang="en-AU" sz="1400" dirty="0">
                <a:solidFill>
                  <a:schemeClr val="tx2">
                    <a:lumMod val="50000"/>
                  </a:schemeClr>
                </a:solidFill>
                <a:latin typeface="Calibri" panose="020F0502020204030204" pitchFamily="34" charset="0"/>
              </a:rPr>
              <a:t>    &lt;field height="100" </a:t>
            </a:r>
            <a:r>
              <a:rPr lang="en-AU" sz="1400" dirty="0" err="1">
                <a:solidFill>
                  <a:schemeClr val="tx2">
                    <a:lumMod val="50000"/>
                  </a:schemeClr>
                </a:solidFill>
                <a:latin typeface="Calibri" panose="020F0502020204030204" pitchFamily="34" charset="0"/>
              </a:rPr>
              <a:t>display_label</a:t>
            </a:r>
            <a:r>
              <a:rPr lang="en-AU" sz="1400" dirty="0">
                <a:solidFill>
                  <a:schemeClr val="tx2">
                    <a:lumMod val="50000"/>
                  </a:schemeClr>
                </a:solidFill>
                <a:latin typeface="Calibri" panose="020F0502020204030204" pitchFamily="34" charset="0"/>
              </a:rPr>
              <a:t>="Select your blast zone" </a:t>
            </a:r>
            <a:r>
              <a:rPr lang="en-AU" sz="1400" dirty="0" err="1">
                <a:solidFill>
                  <a:schemeClr val="tx2">
                    <a:lumMod val="50000"/>
                  </a:schemeClr>
                </a:solidFill>
                <a:latin typeface="Calibri" panose="020F0502020204030204" pitchFamily="34" charset="0"/>
              </a:rPr>
              <a:t>font_size</a:t>
            </a:r>
            <a:r>
              <a:rPr lang="en-AU" sz="1400" dirty="0">
                <a:solidFill>
                  <a:schemeClr val="tx2">
                    <a:lumMod val="50000"/>
                  </a:schemeClr>
                </a:solidFill>
                <a:latin typeface="Calibri" panose="020F0502020204030204" pitchFamily="34" charset="0"/>
              </a:rPr>
              <a:t>="30"/&gt;</a:t>
            </a:r>
          </a:p>
          <a:p>
            <a:r>
              <a:rPr lang="en-AU" sz="1400" dirty="0">
                <a:solidFill>
                  <a:schemeClr val="tx2">
                    <a:lumMod val="50000"/>
                  </a:schemeClr>
                </a:solidFill>
                <a:latin typeface="Calibri" panose="020F0502020204030204" pitchFamily="34" charset="0"/>
              </a:rPr>
              <a:t>    &lt;</a:t>
            </a:r>
            <a:r>
              <a:rPr lang="en-AU" sz="1400" dirty="0" err="1">
                <a:solidFill>
                  <a:schemeClr val="tx2">
                    <a:lumMod val="50000"/>
                  </a:schemeClr>
                </a:solidFill>
                <a:latin typeface="Calibri" panose="020F0502020204030204" pitchFamily="34" charset="0"/>
              </a:rPr>
              <a:t>scrollpane</a:t>
            </a:r>
            <a:r>
              <a:rPr lang="en-AU" sz="1400" dirty="0">
                <a:solidFill>
                  <a:schemeClr val="tx2">
                    <a:lumMod val="50000"/>
                  </a:schemeClr>
                </a:solidFill>
                <a:latin typeface="Calibri" panose="020F0502020204030204" pitchFamily="34" charset="0"/>
              </a:rPr>
              <a:t> height="560" policy="</a:t>
            </a:r>
            <a:r>
              <a:rPr lang="en-AU" sz="1400" dirty="0" err="1">
                <a:solidFill>
                  <a:schemeClr val="tx2">
                    <a:lumMod val="50000"/>
                  </a:schemeClr>
                </a:solidFill>
                <a:latin typeface="Calibri" panose="020F0502020204030204" pitchFamily="34" charset="0"/>
              </a:rPr>
              <a:t>never,auto</a:t>
            </a:r>
            <a:r>
              <a:rPr lang="en-AU" sz="1400" dirty="0">
                <a:solidFill>
                  <a:schemeClr val="tx2">
                    <a:lumMod val="50000"/>
                  </a:schemeClr>
                </a:solidFill>
                <a:latin typeface="Calibri" panose="020F0502020204030204" pitchFamily="34" charset="0"/>
              </a:rPr>
              <a:t>" </a:t>
            </a:r>
            <a:r>
              <a:rPr lang="en-AU" sz="1400" dirty="0" err="1">
                <a:solidFill>
                  <a:schemeClr val="tx2">
                    <a:lumMod val="50000"/>
                  </a:schemeClr>
                </a:solidFill>
                <a:latin typeface="Calibri" panose="020F0502020204030204" pitchFamily="34" charset="0"/>
              </a:rPr>
              <a:t>vscrollbar_size</a:t>
            </a:r>
            <a:r>
              <a:rPr lang="en-AU" sz="1400" dirty="0">
                <a:solidFill>
                  <a:schemeClr val="tx2">
                    <a:lumMod val="50000"/>
                  </a:schemeClr>
                </a:solidFill>
                <a:latin typeface="Calibri" panose="020F0502020204030204" pitchFamily="34" charset="0"/>
              </a:rPr>
              <a:t>="60,60"&gt;</a:t>
            </a:r>
          </a:p>
          <a:p>
            <a:r>
              <a:rPr lang="en-AU" sz="1400" dirty="0">
                <a:solidFill>
                  <a:schemeClr val="tx2">
                    <a:lumMod val="50000"/>
                  </a:schemeClr>
                </a:solidFill>
                <a:latin typeface="Calibri" panose="020F0502020204030204" pitchFamily="34" charset="0"/>
              </a:rPr>
              <a:t>      &lt;panel name="panel" layout="grid 0 3"&gt;</a:t>
            </a:r>
          </a:p>
          <a:p>
            <a:r>
              <a:rPr lang="en-AU" sz="1400" dirty="0">
                <a:solidFill>
                  <a:schemeClr val="tx2">
                    <a:lumMod val="50000"/>
                  </a:schemeClr>
                </a:solidFill>
                <a:latin typeface="Calibri" panose="020F0502020204030204" pitchFamily="34" charset="0"/>
              </a:rPr>
              <a:t>        </a:t>
            </a:r>
            <a:r>
              <a:rPr lang="en-AU" sz="1400" b="1" dirty="0">
                <a:solidFill>
                  <a:schemeClr val="tx2">
                    <a:lumMod val="50000"/>
                  </a:schemeClr>
                </a:solidFill>
                <a:latin typeface="Calibri" panose="020F0502020204030204" pitchFamily="34" charset="0"/>
              </a:rPr>
              <a:t>&lt;button name="list" </a:t>
            </a:r>
            <a:r>
              <a:rPr lang="en-AU" sz="1400" b="1" dirty="0" err="1">
                <a:solidFill>
                  <a:schemeClr val="tx2">
                    <a:lumMod val="50000"/>
                  </a:schemeClr>
                </a:solidFill>
                <a:latin typeface="Calibri" panose="020F0502020204030204" pitchFamily="34" charset="0"/>
              </a:rPr>
              <a:t>source_label</a:t>
            </a:r>
            <a:r>
              <a:rPr lang="en-AU" sz="1400" b="1" dirty="0">
                <a:solidFill>
                  <a:schemeClr val="tx2">
                    <a:lumMod val="50000"/>
                  </a:schemeClr>
                </a:solidFill>
                <a:latin typeface="Calibri" panose="020F0502020204030204" pitchFamily="34" charset="0"/>
              </a:rPr>
              <a:t>="name" </a:t>
            </a:r>
            <a:r>
              <a:rPr lang="en-AU" sz="1400" b="1" dirty="0" err="1">
                <a:solidFill>
                  <a:schemeClr val="tx2">
                    <a:lumMod val="50000"/>
                  </a:schemeClr>
                </a:solidFill>
                <a:latin typeface="Calibri" panose="020F0502020204030204" pitchFamily="34" charset="0"/>
              </a:rPr>
              <a:t>font_size</a:t>
            </a:r>
            <a:r>
              <a:rPr lang="en-AU" sz="1400" b="1" dirty="0">
                <a:solidFill>
                  <a:schemeClr val="tx2">
                    <a:lumMod val="50000"/>
                  </a:schemeClr>
                </a:solidFill>
                <a:latin typeface="Calibri" panose="020F0502020204030204" pitchFamily="34" charset="0"/>
              </a:rPr>
              <a:t>="20" width="100"&gt;</a:t>
            </a:r>
          </a:p>
          <a:p>
            <a:r>
              <a:rPr lang="en-AU" sz="1400" dirty="0">
                <a:solidFill>
                  <a:schemeClr val="accent2">
                    <a:lumMod val="75000"/>
                  </a:schemeClr>
                </a:solidFill>
                <a:latin typeface="Calibri" panose="020F0502020204030204" pitchFamily="34" charset="0"/>
              </a:rPr>
              <a:t>          </a:t>
            </a:r>
            <a:r>
              <a:rPr lang="en-AU" sz="1400" dirty="0" err="1">
                <a:solidFill>
                  <a:schemeClr val="accent2">
                    <a:lumMod val="75000"/>
                  </a:schemeClr>
                </a:solidFill>
                <a:latin typeface="Calibri" panose="020F0502020204030204" pitchFamily="34" charset="0"/>
              </a:rPr>
              <a:t>set_selected_blast</a:t>
            </a:r>
            <a:r>
              <a:rPr lang="en-AU" sz="1400" dirty="0">
                <a:solidFill>
                  <a:schemeClr val="accent2">
                    <a:lumMod val="75000"/>
                  </a:schemeClr>
                </a:solidFill>
                <a:latin typeface="Calibri" panose="020F0502020204030204" pitchFamily="34" charset="0"/>
              </a:rPr>
              <a:t> </a:t>
            </a:r>
            <a:r>
              <a:rPr lang="en-AU" sz="1400" b="1" dirty="0" err="1">
                <a:solidFill>
                  <a:schemeClr val="accent2">
                    <a:lumMod val="75000"/>
                  </a:schemeClr>
                </a:solidFill>
                <a:latin typeface="Calibri" panose="020F0502020204030204" pitchFamily="34" charset="0"/>
              </a:rPr>
              <a:t>active_widget.object</a:t>
            </a:r>
            <a:endParaRPr lang="en-AU" sz="1400" dirty="0">
              <a:solidFill>
                <a:schemeClr val="tx2">
                  <a:lumMod val="50000"/>
                </a:schemeClr>
              </a:solidFill>
              <a:latin typeface="Calibri" panose="020F0502020204030204" pitchFamily="34" charset="0"/>
            </a:endParaRPr>
          </a:p>
          <a:p>
            <a:r>
              <a:rPr lang="en-AU" sz="1400" dirty="0">
                <a:solidFill>
                  <a:schemeClr val="tx2">
                    <a:lumMod val="50000"/>
                  </a:schemeClr>
                </a:solidFill>
                <a:latin typeface="Calibri" panose="020F0502020204030204" pitchFamily="34" charset="0"/>
              </a:rPr>
              <a:t>          </a:t>
            </a:r>
            <a:r>
              <a:rPr lang="en-AU" sz="1400" dirty="0" err="1">
                <a:solidFill>
                  <a:schemeClr val="accent2">
                    <a:lumMod val="75000"/>
                  </a:schemeClr>
                </a:solidFill>
                <a:latin typeface="Calibri" panose="020F0502020204030204" pitchFamily="34" charset="0"/>
              </a:rPr>
              <a:t>blast_dialog.unpost</a:t>
            </a:r>
            <a:endParaRPr lang="en-AU" sz="1400" dirty="0">
              <a:solidFill>
                <a:schemeClr val="accent2">
                  <a:lumMod val="75000"/>
                </a:schemeClr>
              </a:solidFill>
              <a:latin typeface="Calibri" panose="020F0502020204030204" pitchFamily="34" charset="0"/>
            </a:endParaRPr>
          </a:p>
          <a:p>
            <a:r>
              <a:rPr lang="en-AU" sz="1400" dirty="0">
                <a:solidFill>
                  <a:schemeClr val="tx2">
                    <a:lumMod val="50000"/>
                  </a:schemeClr>
                </a:solidFill>
                <a:latin typeface="Calibri" panose="020F0502020204030204" pitchFamily="34" charset="0"/>
              </a:rPr>
              <a:t>        </a:t>
            </a:r>
            <a:r>
              <a:rPr lang="en-AU" sz="1400" b="1" dirty="0">
                <a:solidFill>
                  <a:schemeClr val="tx2">
                    <a:lumMod val="50000"/>
                  </a:schemeClr>
                </a:solidFill>
                <a:latin typeface="Calibri" panose="020F0502020204030204" pitchFamily="34" charset="0"/>
              </a:rPr>
              <a:t>&lt;/button&gt;</a:t>
            </a:r>
          </a:p>
          <a:p>
            <a:r>
              <a:rPr lang="en-AU" sz="1400" dirty="0">
                <a:solidFill>
                  <a:schemeClr val="tx2">
                    <a:lumMod val="50000"/>
                  </a:schemeClr>
                </a:solidFill>
                <a:latin typeface="Calibri" panose="020F0502020204030204" pitchFamily="34" charset="0"/>
              </a:rPr>
              <a:t>      &lt;/panel&gt;</a:t>
            </a:r>
          </a:p>
          <a:p>
            <a:r>
              <a:rPr lang="en-AU" sz="1400" dirty="0">
                <a:solidFill>
                  <a:schemeClr val="tx2">
                    <a:lumMod val="50000"/>
                  </a:schemeClr>
                </a:solidFill>
                <a:latin typeface="Calibri" panose="020F0502020204030204" pitchFamily="34" charset="0"/>
              </a:rPr>
              <a:t>    &lt;/</a:t>
            </a:r>
            <a:r>
              <a:rPr lang="en-AU" sz="1400" dirty="0" err="1">
                <a:solidFill>
                  <a:schemeClr val="tx2">
                    <a:lumMod val="50000"/>
                  </a:schemeClr>
                </a:solidFill>
                <a:latin typeface="Calibri" panose="020F0502020204030204" pitchFamily="34" charset="0"/>
              </a:rPr>
              <a:t>scrollpane</a:t>
            </a:r>
            <a:r>
              <a:rPr lang="en-AU" sz="1400" dirty="0">
                <a:solidFill>
                  <a:schemeClr val="tx2">
                    <a:lumMod val="50000"/>
                  </a:schemeClr>
                </a:solidFill>
                <a:latin typeface="Calibri" panose="020F0502020204030204" pitchFamily="34" charset="0"/>
              </a:rPr>
              <a:t>&gt;</a:t>
            </a:r>
          </a:p>
          <a:p>
            <a:r>
              <a:rPr lang="en-AU" sz="1400" dirty="0">
                <a:solidFill>
                  <a:schemeClr val="tx2">
                    <a:lumMod val="50000"/>
                  </a:schemeClr>
                </a:solidFill>
                <a:latin typeface="Calibri" panose="020F0502020204030204" pitchFamily="34" charset="0"/>
              </a:rPr>
              <a:t>    </a:t>
            </a:r>
            <a:r>
              <a:rPr lang="en-AU" sz="1400" b="1" dirty="0">
                <a:solidFill>
                  <a:schemeClr val="tx2">
                    <a:lumMod val="50000"/>
                  </a:schemeClr>
                </a:solidFill>
                <a:latin typeface="Calibri" panose="020F0502020204030204" pitchFamily="34" charset="0"/>
              </a:rPr>
              <a:t>&lt;button name="cancel" </a:t>
            </a:r>
            <a:r>
              <a:rPr lang="en-AU" sz="1400" b="1" dirty="0" err="1">
                <a:solidFill>
                  <a:schemeClr val="tx2">
                    <a:lumMod val="50000"/>
                  </a:schemeClr>
                </a:solidFill>
                <a:latin typeface="Calibri" panose="020F0502020204030204" pitchFamily="34" charset="0"/>
              </a:rPr>
              <a:t>display_label</a:t>
            </a:r>
            <a:r>
              <a:rPr lang="en-AU" sz="1400" b="1" dirty="0">
                <a:solidFill>
                  <a:schemeClr val="tx2">
                    <a:lumMod val="50000"/>
                  </a:schemeClr>
                </a:solidFill>
                <a:latin typeface="Calibri" panose="020F0502020204030204" pitchFamily="34" charset="0"/>
              </a:rPr>
              <a:t>="CANCEL" </a:t>
            </a:r>
            <a:r>
              <a:rPr lang="en-AU" sz="1400" b="1" dirty="0" err="1">
                <a:solidFill>
                  <a:schemeClr val="tx2">
                    <a:lumMod val="50000"/>
                  </a:schemeClr>
                </a:solidFill>
                <a:latin typeface="Calibri" panose="020F0502020204030204" pitchFamily="34" charset="0"/>
              </a:rPr>
              <a:t>font_size</a:t>
            </a:r>
            <a:r>
              <a:rPr lang="en-AU" sz="1400" b="1" dirty="0">
                <a:solidFill>
                  <a:schemeClr val="tx2">
                    <a:lumMod val="50000"/>
                  </a:schemeClr>
                </a:solidFill>
                <a:latin typeface="Calibri" panose="020F0502020204030204" pitchFamily="34" charset="0"/>
              </a:rPr>
              <a:t>="24" height="100"&gt;</a:t>
            </a:r>
          </a:p>
          <a:p>
            <a:r>
              <a:rPr lang="en-AU" sz="1400" b="1" dirty="0">
                <a:solidFill>
                  <a:schemeClr val="tx2">
                    <a:lumMod val="50000"/>
                  </a:schemeClr>
                </a:solidFill>
                <a:latin typeface="Calibri" panose="020F0502020204030204" pitchFamily="34" charset="0"/>
              </a:rPr>
              <a:t>      </a:t>
            </a:r>
            <a:r>
              <a:rPr lang="en-AU" sz="1400" dirty="0" err="1">
                <a:solidFill>
                  <a:schemeClr val="accent2">
                    <a:lumMod val="50000"/>
                  </a:schemeClr>
                </a:solidFill>
                <a:latin typeface="Calibri" panose="020F0502020204030204" pitchFamily="34" charset="0"/>
              </a:rPr>
              <a:t>blast_dialog.unpost</a:t>
            </a:r>
            <a:endParaRPr lang="en-AU" sz="1400" dirty="0">
              <a:solidFill>
                <a:schemeClr val="accent2">
                  <a:lumMod val="50000"/>
                </a:schemeClr>
              </a:solidFill>
              <a:latin typeface="Calibri" panose="020F0502020204030204" pitchFamily="34" charset="0"/>
            </a:endParaRPr>
          </a:p>
          <a:p>
            <a:r>
              <a:rPr lang="en-AU" sz="1400" b="1" dirty="0">
                <a:solidFill>
                  <a:schemeClr val="tx2">
                    <a:lumMod val="50000"/>
                  </a:schemeClr>
                </a:solidFill>
                <a:latin typeface="Calibri" panose="020F0502020204030204" pitchFamily="34" charset="0"/>
              </a:rPr>
              <a:t>    &lt;/button&gt;</a:t>
            </a:r>
          </a:p>
          <a:p>
            <a:r>
              <a:rPr lang="en-AU" sz="1400" dirty="0">
                <a:solidFill>
                  <a:schemeClr val="tx2">
                    <a:lumMod val="50000"/>
                  </a:schemeClr>
                </a:solidFill>
                <a:latin typeface="Calibri" panose="020F0502020204030204" pitchFamily="34" charset="0"/>
              </a:rPr>
              <a:t>  &lt;/panel&gt;</a:t>
            </a:r>
          </a:p>
          <a:p>
            <a:r>
              <a:rPr lang="en-AU" sz="1400" dirty="0">
                <a:solidFill>
                  <a:schemeClr val="tx2">
                    <a:lumMod val="50000"/>
                  </a:schemeClr>
                </a:solidFill>
                <a:latin typeface="Calibri" panose="020F0502020204030204" pitchFamily="34" charset="0"/>
              </a:rPr>
              <a:t>&lt;/dialog&gt;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440" y="1621356"/>
            <a:ext cx="2438336" cy="1828752"/>
          </a:xfrm>
          <a:prstGeom prst="rect">
            <a:avLst/>
          </a:prstGeom>
          <a:ln>
            <a:noFill/>
          </a:ln>
          <a:effectLst>
            <a:outerShdw blurRad="190500" algn="tl" rotWithShape="0">
              <a:srgbClr val="000000">
                <a:alpha val="70000"/>
              </a:srgbClr>
            </a:outerShdw>
          </a:effectLst>
        </p:spPr>
      </p:pic>
      <p:sp>
        <p:nvSpPr>
          <p:cNvPr id="3" name="Left Brace 2"/>
          <p:cNvSpPr/>
          <p:nvPr/>
        </p:nvSpPr>
        <p:spPr>
          <a:xfrm>
            <a:off x="7444510" y="1879600"/>
            <a:ext cx="429491" cy="1290320"/>
          </a:xfrm>
          <a:prstGeom prst="leftBrace">
            <a:avLst/>
          </a:prstGeom>
          <a:ln w="25400"/>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6" name="Connector: Elbow 5"/>
          <p:cNvCxnSpPr>
            <a:endCxn id="5" idx="2"/>
          </p:cNvCxnSpPr>
          <p:nvPr/>
        </p:nvCxnSpPr>
        <p:spPr>
          <a:xfrm flipV="1">
            <a:off x="7874000" y="3450108"/>
            <a:ext cx="1310608" cy="19825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047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More examples with buttons - cloning</a:t>
            </a:r>
          </a:p>
        </p:txBody>
      </p:sp>
      <p:sp>
        <p:nvSpPr>
          <p:cNvPr id="2" name="TextBox 1"/>
          <p:cNvSpPr txBox="1"/>
          <p:nvPr/>
        </p:nvSpPr>
        <p:spPr>
          <a:xfrm>
            <a:off x="1721596" y="1126056"/>
            <a:ext cx="8682181" cy="3539430"/>
          </a:xfrm>
          <a:prstGeom prst="rect">
            <a:avLst/>
          </a:prstGeom>
          <a:noFill/>
        </p:spPr>
        <p:txBody>
          <a:bodyPr wrap="square" rtlCol="0">
            <a:spAutoFit/>
          </a:bodyPr>
          <a:lstStyle/>
          <a:p>
            <a:r>
              <a:rPr lang="en-AU" sz="1400" dirty="0">
                <a:solidFill>
                  <a:schemeClr val="tx2">
                    <a:lumMod val="50000"/>
                  </a:schemeClr>
                </a:solidFill>
                <a:latin typeface="Calibri" panose="020F0502020204030204" pitchFamily="34" charset="0"/>
              </a:rPr>
              <a:t>&lt;dialog </a:t>
            </a:r>
            <a:r>
              <a:rPr lang="en-AU" sz="1400" dirty="0">
                <a:solidFill>
                  <a:schemeClr val="tx2">
                    <a:lumMod val="50000"/>
                  </a:schemeClr>
                </a:solidFill>
                <a:highlight>
                  <a:srgbClr val="00FFFF"/>
                </a:highlight>
                <a:latin typeface="Calibri" panose="020F0502020204030204" pitchFamily="34" charset="0"/>
              </a:rPr>
              <a:t>name="</a:t>
            </a:r>
            <a:r>
              <a:rPr lang="en-AU" sz="1400" dirty="0" err="1">
                <a:solidFill>
                  <a:schemeClr val="tx2">
                    <a:lumMod val="50000"/>
                  </a:schemeClr>
                </a:solidFill>
                <a:highlight>
                  <a:srgbClr val="00FFFF"/>
                </a:highlight>
                <a:latin typeface="Calibri" panose="020F0502020204030204" pitchFamily="34" charset="0"/>
              </a:rPr>
              <a:t>blast_dialog</a:t>
            </a:r>
            <a:r>
              <a:rPr lang="en-AU" sz="1400" dirty="0">
                <a:solidFill>
                  <a:schemeClr val="tx2">
                    <a:lumMod val="50000"/>
                  </a:schemeClr>
                </a:solidFill>
                <a:highlight>
                  <a:srgbClr val="00FFFF"/>
                </a:highlight>
                <a:latin typeface="Calibri" panose="020F0502020204030204" pitchFamily="34" charset="0"/>
              </a:rPr>
              <a:t>"</a:t>
            </a:r>
            <a:r>
              <a:rPr lang="en-AU" sz="1400" dirty="0">
                <a:solidFill>
                  <a:schemeClr val="tx2">
                    <a:lumMod val="50000"/>
                  </a:schemeClr>
                </a:solidFill>
                <a:latin typeface="Calibri" panose="020F0502020204030204" pitchFamily="34" charset="0"/>
              </a:rPr>
              <a:t> </a:t>
            </a:r>
            <a:r>
              <a:rPr lang="en-AU" sz="1400" dirty="0" err="1">
                <a:solidFill>
                  <a:schemeClr val="tx2">
                    <a:lumMod val="50000"/>
                  </a:schemeClr>
                </a:solidFill>
                <a:latin typeface="Calibri" panose="020F0502020204030204" pitchFamily="34" charset="0"/>
              </a:rPr>
              <a:t>display_title</a:t>
            </a:r>
            <a:r>
              <a:rPr lang="en-AU" sz="1400" dirty="0">
                <a:solidFill>
                  <a:schemeClr val="tx2">
                    <a:lumMod val="50000"/>
                  </a:schemeClr>
                </a:solidFill>
                <a:latin typeface="Calibri" panose="020F0502020204030204" pitchFamily="34" charset="0"/>
              </a:rPr>
              <a:t>="" location="0,0" size="1024,768" undecorated="true"&gt;</a:t>
            </a:r>
          </a:p>
          <a:p>
            <a:r>
              <a:rPr lang="en-AU" sz="1400" dirty="0">
                <a:solidFill>
                  <a:schemeClr val="tx2">
                    <a:lumMod val="50000"/>
                  </a:schemeClr>
                </a:solidFill>
                <a:latin typeface="Calibri" panose="020F0502020204030204" pitchFamily="34" charset="0"/>
              </a:rPr>
              <a:t>  &lt;panel layout="</a:t>
            </a:r>
            <a:r>
              <a:rPr lang="en-AU" sz="1400" dirty="0" err="1">
                <a:solidFill>
                  <a:schemeClr val="tx2">
                    <a:lumMod val="50000"/>
                  </a:schemeClr>
                </a:solidFill>
                <a:latin typeface="Calibri" panose="020F0502020204030204" pitchFamily="34" charset="0"/>
              </a:rPr>
              <a:t>ybox</a:t>
            </a:r>
            <a:r>
              <a:rPr lang="en-AU" sz="1400" dirty="0">
                <a:solidFill>
                  <a:schemeClr val="tx2">
                    <a:lumMod val="50000"/>
                  </a:schemeClr>
                </a:solidFill>
                <a:latin typeface="Calibri" panose="020F0502020204030204" pitchFamily="34" charset="0"/>
              </a:rPr>
              <a:t>"&gt;</a:t>
            </a:r>
          </a:p>
          <a:p>
            <a:r>
              <a:rPr lang="en-AU" sz="1400" dirty="0">
                <a:solidFill>
                  <a:schemeClr val="tx2">
                    <a:lumMod val="50000"/>
                  </a:schemeClr>
                </a:solidFill>
                <a:latin typeface="Calibri" panose="020F0502020204030204" pitchFamily="34" charset="0"/>
              </a:rPr>
              <a:t>    &lt;field height="100" </a:t>
            </a:r>
            <a:r>
              <a:rPr lang="en-AU" sz="1400" dirty="0" err="1">
                <a:solidFill>
                  <a:schemeClr val="tx2">
                    <a:lumMod val="50000"/>
                  </a:schemeClr>
                </a:solidFill>
                <a:latin typeface="Calibri" panose="020F0502020204030204" pitchFamily="34" charset="0"/>
              </a:rPr>
              <a:t>display_label</a:t>
            </a:r>
            <a:r>
              <a:rPr lang="en-AU" sz="1400" dirty="0">
                <a:solidFill>
                  <a:schemeClr val="tx2">
                    <a:lumMod val="50000"/>
                  </a:schemeClr>
                </a:solidFill>
                <a:latin typeface="Calibri" panose="020F0502020204030204" pitchFamily="34" charset="0"/>
              </a:rPr>
              <a:t>="Select your blast zone" </a:t>
            </a:r>
            <a:r>
              <a:rPr lang="en-AU" sz="1400" dirty="0" err="1">
                <a:solidFill>
                  <a:schemeClr val="tx2">
                    <a:lumMod val="50000"/>
                  </a:schemeClr>
                </a:solidFill>
                <a:latin typeface="Calibri" panose="020F0502020204030204" pitchFamily="34" charset="0"/>
              </a:rPr>
              <a:t>font_size</a:t>
            </a:r>
            <a:r>
              <a:rPr lang="en-AU" sz="1400" dirty="0">
                <a:solidFill>
                  <a:schemeClr val="tx2">
                    <a:lumMod val="50000"/>
                  </a:schemeClr>
                </a:solidFill>
                <a:latin typeface="Calibri" panose="020F0502020204030204" pitchFamily="34" charset="0"/>
              </a:rPr>
              <a:t>="30"/&gt;</a:t>
            </a:r>
          </a:p>
          <a:p>
            <a:r>
              <a:rPr lang="en-AU" sz="1400" dirty="0">
                <a:solidFill>
                  <a:schemeClr val="tx2">
                    <a:lumMod val="50000"/>
                  </a:schemeClr>
                </a:solidFill>
                <a:latin typeface="Calibri" panose="020F0502020204030204" pitchFamily="34" charset="0"/>
              </a:rPr>
              <a:t>    &lt;</a:t>
            </a:r>
            <a:r>
              <a:rPr lang="en-AU" sz="1400" dirty="0" err="1">
                <a:solidFill>
                  <a:schemeClr val="tx2">
                    <a:lumMod val="50000"/>
                  </a:schemeClr>
                </a:solidFill>
                <a:latin typeface="Calibri" panose="020F0502020204030204" pitchFamily="34" charset="0"/>
              </a:rPr>
              <a:t>scrollpane</a:t>
            </a:r>
            <a:r>
              <a:rPr lang="en-AU" sz="1400" dirty="0">
                <a:solidFill>
                  <a:schemeClr val="tx2">
                    <a:lumMod val="50000"/>
                  </a:schemeClr>
                </a:solidFill>
                <a:latin typeface="Calibri" panose="020F0502020204030204" pitchFamily="34" charset="0"/>
              </a:rPr>
              <a:t> height="560" policy="</a:t>
            </a:r>
            <a:r>
              <a:rPr lang="en-AU" sz="1400" dirty="0" err="1">
                <a:solidFill>
                  <a:schemeClr val="tx2">
                    <a:lumMod val="50000"/>
                  </a:schemeClr>
                </a:solidFill>
                <a:latin typeface="Calibri" panose="020F0502020204030204" pitchFamily="34" charset="0"/>
              </a:rPr>
              <a:t>never,auto</a:t>
            </a:r>
            <a:r>
              <a:rPr lang="en-AU" sz="1400" dirty="0">
                <a:solidFill>
                  <a:schemeClr val="tx2">
                    <a:lumMod val="50000"/>
                  </a:schemeClr>
                </a:solidFill>
                <a:latin typeface="Calibri" panose="020F0502020204030204" pitchFamily="34" charset="0"/>
              </a:rPr>
              <a:t>" </a:t>
            </a:r>
            <a:r>
              <a:rPr lang="en-AU" sz="1400" dirty="0" err="1">
                <a:solidFill>
                  <a:schemeClr val="tx2">
                    <a:lumMod val="50000"/>
                  </a:schemeClr>
                </a:solidFill>
                <a:latin typeface="Calibri" panose="020F0502020204030204" pitchFamily="34" charset="0"/>
              </a:rPr>
              <a:t>vscrollbar_size</a:t>
            </a:r>
            <a:r>
              <a:rPr lang="en-AU" sz="1400" dirty="0">
                <a:solidFill>
                  <a:schemeClr val="tx2">
                    <a:lumMod val="50000"/>
                  </a:schemeClr>
                </a:solidFill>
                <a:latin typeface="Calibri" panose="020F0502020204030204" pitchFamily="34" charset="0"/>
              </a:rPr>
              <a:t>="60,60"&gt;</a:t>
            </a:r>
          </a:p>
          <a:p>
            <a:r>
              <a:rPr lang="en-AU" sz="1400" dirty="0">
                <a:solidFill>
                  <a:schemeClr val="tx2">
                    <a:lumMod val="50000"/>
                  </a:schemeClr>
                </a:solidFill>
                <a:latin typeface="Calibri" panose="020F0502020204030204" pitchFamily="34" charset="0"/>
              </a:rPr>
              <a:t>      &lt;panel </a:t>
            </a:r>
            <a:r>
              <a:rPr lang="en-AU" sz="1400" dirty="0">
                <a:solidFill>
                  <a:schemeClr val="tx2">
                    <a:lumMod val="50000"/>
                  </a:schemeClr>
                </a:solidFill>
                <a:highlight>
                  <a:srgbClr val="00FFFF"/>
                </a:highlight>
                <a:latin typeface="Calibri" panose="020F0502020204030204" pitchFamily="34" charset="0"/>
              </a:rPr>
              <a:t>name="panel"</a:t>
            </a:r>
            <a:r>
              <a:rPr lang="en-AU" sz="1400" dirty="0">
                <a:solidFill>
                  <a:schemeClr val="tx2">
                    <a:lumMod val="50000"/>
                  </a:schemeClr>
                </a:solidFill>
                <a:latin typeface="Calibri" panose="020F0502020204030204" pitchFamily="34" charset="0"/>
              </a:rPr>
              <a:t> layout="grid 0 3"&gt;</a:t>
            </a:r>
          </a:p>
          <a:p>
            <a:r>
              <a:rPr lang="en-AU" sz="1400" dirty="0">
                <a:solidFill>
                  <a:schemeClr val="tx2">
                    <a:lumMod val="50000"/>
                  </a:schemeClr>
                </a:solidFill>
                <a:latin typeface="Calibri" panose="020F0502020204030204" pitchFamily="34" charset="0"/>
              </a:rPr>
              <a:t>        </a:t>
            </a:r>
            <a:r>
              <a:rPr lang="en-AU" sz="1400" b="1" dirty="0">
                <a:solidFill>
                  <a:schemeClr val="tx2">
                    <a:lumMod val="50000"/>
                  </a:schemeClr>
                </a:solidFill>
                <a:latin typeface="Calibri" panose="020F0502020204030204" pitchFamily="34" charset="0"/>
              </a:rPr>
              <a:t>&lt;button </a:t>
            </a:r>
            <a:r>
              <a:rPr lang="en-AU" sz="1400" b="1" dirty="0">
                <a:solidFill>
                  <a:schemeClr val="tx2">
                    <a:lumMod val="50000"/>
                  </a:schemeClr>
                </a:solidFill>
                <a:highlight>
                  <a:srgbClr val="00FFFF"/>
                </a:highlight>
                <a:latin typeface="Calibri" panose="020F0502020204030204" pitchFamily="34" charset="0"/>
              </a:rPr>
              <a:t>name="list"</a:t>
            </a:r>
            <a:r>
              <a:rPr lang="en-AU" sz="1400" b="1" dirty="0">
                <a:solidFill>
                  <a:schemeClr val="tx2">
                    <a:lumMod val="50000"/>
                  </a:schemeClr>
                </a:solidFill>
                <a:latin typeface="Calibri" panose="020F0502020204030204" pitchFamily="34" charset="0"/>
              </a:rPr>
              <a:t> </a:t>
            </a:r>
            <a:r>
              <a:rPr lang="en-AU" sz="1400" b="1" dirty="0" err="1">
                <a:solidFill>
                  <a:schemeClr val="tx2">
                    <a:lumMod val="50000"/>
                  </a:schemeClr>
                </a:solidFill>
                <a:highlight>
                  <a:srgbClr val="FFFF00"/>
                </a:highlight>
                <a:latin typeface="Calibri" panose="020F0502020204030204" pitchFamily="34" charset="0"/>
              </a:rPr>
              <a:t>source_label</a:t>
            </a:r>
            <a:r>
              <a:rPr lang="en-AU" sz="1400" b="1" dirty="0">
                <a:solidFill>
                  <a:schemeClr val="tx2">
                    <a:lumMod val="50000"/>
                  </a:schemeClr>
                </a:solidFill>
                <a:highlight>
                  <a:srgbClr val="FFFF00"/>
                </a:highlight>
                <a:latin typeface="Calibri" panose="020F0502020204030204" pitchFamily="34" charset="0"/>
              </a:rPr>
              <a:t>="name"</a:t>
            </a:r>
            <a:r>
              <a:rPr lang="en-AU" sz="1400" b="1" dirty="0">
                <a:solidFill>
                  <a:schemeClr val="tx2">
                    <a:lumMod val="50000"/>
                  </a:schemeClr>
                </a:solidFill>
                <a:latin typeface="Calibri" panose="020F0502020204030204" pitchFamily="34" charset="0"/>
              </a:rPr>
              <a:t> </a:t>
            </a:r>
            <a:r>
              <a:rPr lang="en-AU" sz="1400" b="1" dirty="0" err="1">
                <a:solidFill>
                  <a:schemeClr val="tx2">
                    <a:lumMod val="50000"/>
                  </a:schemeClr>
                </a:solidFill>
                <a:latin typeface="Calibri" panose="020F0502020204030204" pitchFamily="34" charset="0"/>
              </a:rPr>
              <a:t>font_size</a:t>
            </a:r>
            <a:r>
              <a:rPr lang="en-AU" sz="1400" b="1" dirty="0">
                <a:solidFill>
                  <a:schemeClr val="tx2">
                    <a:lumMod val="50000"/>
                  </a:schemeClr>
                </a:solidFill>
                <a:latin typeface="Calibri" panose="020F0502020204030204" pitchFamily="34" charset="0"/>
              </a:rPr>
              <a:t>="20" width="100"&gt;</a:t>
            </a:r>
          </a:p>
          <a:p>
            <a:r>
              <a:rPr lang="en-AU" sz="1400" dirty="0">
                <a:solidFill>
                  <a:schemeClr val="accent2">
                    <a:lumMod val="75000"/>
                  </a:schemeClr>
                </a:solidFill>
                <a:latin typeface="Calibri" panose="020F0502020204030204" pitchFamily="34" charset="0"/>
              </a:rPr>
              <a:t>          </a:t>
            </a:r>
            <a:r>
              <a:rPr lang="en-AU" sz="1400" dirty="0" err="1">
                <a:solidFill>
                  <a:schemeClr val="accent2">
                    <a:lumMod val="75000"/>
                  </a:schemeClr>
                </a:solidFill>
                <a:latin typeface="Calibri" panose="020F0502020204030204" pitchFamily="34" charset="0"/>
              </a:rPr>
              <a:t>set_selected_blast</a:t>
            </a:r>
            <a:r>
              <a:rPr lang="en-AU" sz="1400" dirty="0">
                <a:solidFill>
                  <a:schemeClr val="accent2">
                    <a:lumMod val="75000"/>
                  </a:schemeClr>
                </a:solidFill>
                <a:latin typeface="Calibri" panose="020F0502020204030204" pitchFamily="34" charset="0"/>
              </a:rPr>
              <a:t> </a:t>
            </a:r>
            <a:r>
              <a:rPr lang="en-AU" sz="1400" b="1" dirty="0" err="1">
                <a:solidFill>
                  <a:schemeClr val="accent2">
                    <a:lumMod val="50000"/>
                  </a:schemeClr>
                </a:solidFill>
                <a:highlight>
                  <a:srgbClr val="FFFF00"/>
                </a:highlight>
                <a:latin typeface="Calibri" panose="020F0502020204030204" pitchFamily="34" charset="0"/>
              </a:rPr>
              <a:t>active_widget.object</a:t>
            </a:r>
            <a:endParaRPr lang="en-AU" sz="1400" dirty="0">
              <a:solidFill>
                <a:schemeClr val="accent2">
                  <a:lumMod val="50000"/>
                </a:schemeClr>
              </a:solidFill>
              <a:highlight>
                <a:srgbClr val="FFFF00"/>
              </a:highlight>
              <a:latin typeface="Calibri" panose="020F0502020204030204" pitchFamily="34" charset="0"/>
            </a:endParaRPr>
          </a:p>
          <a:p>
            <a:r>
              <a:rPr lang="en-AU" sz="1400" dirty="0">
                <a:solidFill>
                  <a:schemeClr val="tx2">
                    <a:lumMod val="50000"/>
                  </a:schemeClr>
                </a:solidFill>
                <a:latin typeface="Calibri" panose="020F0502020204030204" pitchFamily="34" charset="0"/>
              </a:rPr>
              <a:t>          </a:t>
            </a:r>
            <a:r>
              <a:rPr lang="en-AU" sz="1400" dirty="0" err="1">
                <a:solidFill>
                  <a:schemeClr val="accent2">
                    <a:lumMod val="75000"/>
                  </a:schemeClr>
                </a:solidFill>
                <a:latin typeface="Calibri" panose="020F0502020204030204" pitchFamily="34" charset="0"/>
              </a:rPr>
              <a:t>blast_dialog.unpost</a:t>
            </a:r>
            <a:endParaRPr lang="en-AU" sz="1400" dirty="0">
              <a:solidFill>
                <a:schemeClr val="accent2">
                  <a:lumMod val="75000"/>
                </a:schemeClr>
              </a:solidFill>
              <a:latin typeface="Calibri" panose="020F0502020204030204" pitchFamily="34" charset="0"/>
            </a:endParaRPr>
          </a:p>
          <a:p>
            <a:r>
              <a:rPr lang="en-AU" sz="1400" b="1" dirty="0">
                <a:solidFill>
                  <a:schemeClr val="tx2">
                    <a:lumMod val="50000"/>
                  </a:schemeClr>
                </a:solidFill>
                <a:latin typeface="Calibri" panose="020F0502020204030204" pitchFamily="34" charset="0"/>
              </a:rPr>
              <a:t>        &lt;/button&gt;</a:t>
            </a:r>
          </a:p>
          <a:p>
            <a:r>
              <a:rPr lang="en-AU" sz="1400" dirty="0">
                <a:solidFill>
                  <a:schemeClr val="tx2">
                    <a:lumMod val="50000"/>
                  </a:schemeClr>
                </a:solidFill>
                <a:latin typeface="Calibri" panose="020F0502020204030204" pitchFamily="34" charset="0"/>
              </a:rPr>
              <a:t>      &lt;/panel&gt;</a:t>
            </a:r>
          </a:p>
          <a:p>
            <a:r>
              <a:rPr lang="en-AU" sz="1400" dirty="0">
                <a:solidFill>
                  <a:schemeClr val="tx2">
                    <a:lumMod val="50000"/>
                  </a:schemeClr>
                </a:solidFill>
                <a:latin typeface="Calibri" panose="020F0502020204030204" pitchFamily="34" charset="0"/>
              </a:rPr>
              <a:t>    &lt;/</a:t>
            </a:r>
            <a:r>
              <a:rPr lang="en-AU" sz="1400" dirty="0" err="1">
                <a:solidFill>
                  <a:schemeClr val="tx2">
                    <a:lumMod val="50000"/>
                  </a:schemeClr>
                </a:solidFill>
                <a:latin typeface="Calibri" panose="020F0502020204030204" pitchFamily="34" charset="0"/>
              </a:rPr>
              <a:t>scrollpane</a:t>
            </a:r>
            <a:r>
              <a:rPr lang="en-AU" sz="1400" dirty="0">
                <a:solidFill>
                  <a:schemeClr val="tx2">
                    <a:lumMod val="50000"/>
                  </a:schemeClr>
                </a:solidFill>
                <a:latin typeface="Calibri" panose="020F0502020204030204" pitchFamily="34" charset="0"/>
              </a:rPr>
              <a:t>&gt;</a:t>
            </a:r>
          </a:p>
          <a:p>
            <a:r>
              <a:rPr lang="en-AU" sz="1400" dirty="0">
                <a:solidFill>
                  <a:schemeClr val="tx2">
                    <a:lumMod val="50000"/>
                  </a:schemeClr>
                </a:solidFill>
                <a:latin typeface="Calibri" panose="020F0502020204030204" pitchFamily="34" charset="0"/>
              </a:rPr>
              <a:t>    </a:t>
            </a:r>
            <a:r>
              <a:rPr lang="en-AU" sz="1400" b="1" dirty="0">
                <a:solidFill>
                  <a:schemeClr val="tx2">
                    <a:lumMod val="50000"/>
                  </a:schemeClr>
                </a:solidFill>
                <a:latin typeface="Calibri" panose="020F0502020204030204" pitchFamily="34" charset="0"/>
              </a:rPr>
              <a:t>&lt;button name="cancel" </a:t>
            </a:r>
            <a:r>
              <a:rPr lang="en-AU" sz="1400" b="1" dirty="0" err="1">
                <a:solidFill>
                  <a:schemeClr val="tx2">
                    <a:lumMod val="50000"/>
                  </a:schemeClr>
                </a:solidFill>
                <a:latin typeface="Calibri" panose="020F0502020204030204" pitchFamily="34" charset="0"/>
              </a:rPr>
              <a:t>display_label</a:t>
            </a:r>
            <a:r>
              <a:rPr lang="en-AU" sz="1400" b="1" dirty="0">
                <a:solidFill>
                  <a:schemeClr val="tx2">
                    <a:lumMod val="50000"/>
                  </a:schemeClr>
                </a:solidFill>
                <a:latin typeface="Calibri" panose="020F0502020204030204" pitchFamily="34" charset="0"/>
              </a:rPr>
              <a:t>="CANCEL" </a:t>
            </a:r>
            <a:r>
              <a:rPr lang="en-AU" sz="1400" b="1" dirty="0" err="1">
                <a:solidFill>
                  <a:schemeClr val="tx2">
                    <a:lumMod val="50000"/>
                  </a:schemeClr>
                </a:solidFill>
                <a:latin typeface="Calibri" panose="020F0502020204030204" pitchFamily="34" charset="0"/>
              </a:rPr>
              <a:t>font_size</a:t>
            </a:r>
            <a:r>
              <a:rPr lang="en-AU" sz="1400" b="1" dirty="0">
                <a:solidFill>
                  <a:schemeClr val="tx2">
                    <a:lumMod val="50000"/>
                  </a:schemeClr>
                </a:solidFill>
                <a:latin typeface="Calibri" panose="020F0502020204030204" pitchFamily="34" charset="0"/>
              </a:rPr>
              <a:t>="24" height="100"&gt;</a:t>
            </a:r>
          </a:p>
          <a:p>
            <a:r>
              <a:rPr lang="en-AU" sz="1400" dirty="0">
                <a:solidFill>
                  <a:schemeClr val="accent2">
                    <a:lumMod val="50000"/>
                  </a:schemeClr>
                </a:solidFill>
                <a:latin typeface="Calibri" panose="020F0502020204030204" pitchFamily="34" charset="0"/>
              </a:rPr>
              <a:t>      </a:t>
            </a:r>
            <a:r>
              <a:rPr lang="en-AU" sz="1400" dirty="0" err="1">
                <a:solidFill>
                  <a:schemeClr val="accent2">
                    <a:lumMod val="50000"/>
                  </a:schemeClr>
                </a:solidFill>
                <a:latin typeface="Calibri" panose="020F0502020204030204" pitchFamily="34" charset="0"/>
              </a:rPr>
              <a:t>blast_dialog.unpost</a:t>
            </a:r>
            <a:endParaRPr lang="en-AU" sz="1400" dirty="0">
              <a:solidFill>
                <a:schemeClr val="accent2">
                  <a:lumMod val="50000"/>
                </a:schemeClr>
              </a:solidFill>
              <a:latin typeface="Calibri" panose="020F0502020204030204" pitchFamily="34" charset="0"/>
            </a:endParaRPr>
          </a:p>
          <a:p>
            <a:r>
              <a:rPr lang="en-AU" sz="1400" b="1" dirty="0">
                <a:solidFill>
                  <a:schemeClr val="tx2">
                    <a:lumMod val="50000"/>
                  </a:schemeClr>
                </a:solidFill>
                <a:latin typeface="Calibri" panose="020F0502020204030204" pitchFamily="34" charset="0"/>
              </a:rPr>
              <a:t>    &lt;/button&gt;</a:t>
            </a:r>
          </a:p>
          <a:p>
            <a:r>
              <a:rPr lang="en-AU" sz="1400" dirty="0">
                <a:solidFill>
                  <a:schemeClr val="tx2">
                    <a:lumMod val="50000"/>
                  </a:schemeClr>
                </a:solidFill>
                <a:latin typeface="Calibri" panose="020F0502020204030204" pitchFamily="34" charset="0"/>
              </a:rPr>
              <a:t>  &lt;/panel&gt;</a:t>
            </a:r>
          </a:p>
          <a:p>
            <a:r>
              <a:rPr lang="en-AU" sz="1400" dirty="0">
                <a:solidFill>
                  <a:schemeClr val="tx2">
                    <a:lumMod val="50000"/>
                  </a:schemeClr>
                </a:solidFill>
                <a:latin typeface="Calibri" panose="020F0502020204030204" pitchFamily="34" charset="0"/>
              </a:rPr>
              <a:t>&lt;/dialog&gt;</a:t>
            </a:r>
          </a:p>
        </p:txBody>
      </p:sp>
      <p:sp>
        <p:nvSpPr>
          <p:cNvPr id="3" name="TextBox 2"/>
          <p:cNvSpPr txBox="1"/>
          <p:nvPr/>
        </p:nvSpPr>
        <p:spPr>
          <a:xfrm>
            <a:off x="1690255" y="4729026"/>
            <a:ext cx="8091054" cy="1169551"/>
          </a:xfrm>
          <a:prstGeom prst="rect">
            <a:avLst/>
          </a:prstGeom>
          <a:noFill/>
        </p:spPr>
        <p:txBody>
          <a:bodyPr wrap="square" rtlCol="0">
            <a:spAutoFit/>
          </a:bodyPr>
          <a:lstStyle/>
          <a:p>
            <a:r>
              <a:rPr lang="en-AU" sz="1400" i="1" dirty="0">
                <a:solidFill>
                  <a:srgbClr val="000000"/>
                </a:solidFill>
              </a:rPr>
              <a:t>Then elsewhere this happens…</a:t>
            </a:r>
          </a:p>
          <a:p>
            <a:r>
              <a:rPr lang="en-AU" sz="1400" dirty="0">
                <a:solidFill>
                  <a:srgbClr val="000000"/>
                </a:solidFill>
                <a:latin typeface="Calibri" panose="020F0502020204030204" pitchFamily="34" charset="0"/>
              </a:rPr>
              <a:t>    </a:t>
            </a:r>
            <a:r>
              <a:rPr lang="en-AU" sz="1400" b="1" dirty="0" err="1">
                <a:solidFill>
                  <a:srgbClr val="000000"/>
                </a:solidFill>
                <a:latin typeface="Calibri" panose="020F0502020204030204" pitchFamily="34" charset="0"/>
              </a:rPr>
              <a:t>blast_list</a:t>
            </a:r>
            <a:r>
              <a:rPr lang="en-AU" sz="1400" b="1" dirty="0">
                <a:solidFill>
                  <a:srgbClr val="000000"/>
                </a:solidFill>
                <a:latin typeface="Calibri" panose="020F0502020204030204" pitchFamily="34" charset="0"/>
              </a:rPr>
              <a:t> </a:t>
            </a:r>
            <a:r>
              <a:rPr lang="en-AU" sz="1400" dirty="0">
                <a:solidFill>
                  <a:srgbClr val="000000"/>
                </a:solidFill>
                <a:latin typeface="Calibri" panose="020F0502020204030204" pitchFamily="34" charset="0"/>
              </a:rPr>
              <a:t>= </a:t>
            </a:r>
            <a:r>
              <a:rPr lang="en-AU" sz="1400" dirty="0" err="1">
                <a:solidFill>
                  <a:srgbClr val="000000"/>
                </a:solidFill>
                <a:latin typeface="Calibri" panose="020F0502020204030204" pitchFamily="34" charset="0"/>
              </a:rPr>
              <a:t>Location.find</a:t>
            </a:r>
            <a:r>
              <a:rPr lang="en-AU" sz="1400" dirty="0">
                <a:solidFill>
                  <a:srgbClr val="000000"/>
                </a:solidFill>
                <a:latin typeface="Calibri" panose="020F0502020204030204" pitchFamily="34" charset="0"/>
              </a:rPr>
              <a:t>(:all, :conditions =&amp;</a:t>
            </a:r>
            <a:r>
              <a:rPr lang="en-AU" sz="1400" dirty="0" err="1">
                <a:solidFill>
                  <a:srgbClr val="000000"/>
                </a:solidFill>
                <a:latin typeface="Calibri" panose="020F0502020204030204" pitchFamily="34" charset="0"/>
              </a:rPr>
              <a:t>gt</a:t>
            </a:r>
            <a:r>
              <a:rPr lang="en-AU" sz="1400" dirty="0">
                <a:solidFill>
                  <a:srgbClr val="000000"/>
                </a:solidFill>
                <a:latin typeface="Calibri" panose="020F0502020204030204" pitchFamily="34" charset="0"/>
              </a:rPr>
              <a:t>; "type='Blast'", :order =&amp;</a:t>
            </a:r>
            <a:r>
              <a:rPr lang="en-AU" sz="1400" dirty="0" err="1">
                <a:solidFill>
                  <a:srgbClr val="000000"/>
                </a:solidFill>
                <a:latin typeface="Calibri" panose="020F0502020204030204" pitchFamily="34" charset="0"/>
              </a:rPr>
              <a:t>gt</a:t>
            </a:r>
            <a:r>
              <a:rPr lang="en-AU" sz="1400" dirty="0">
                <a:solidFill>
                  <a:srgbClr val="000000"/>
                </a:solidFill>
                <a:latin typeface="Calibri" panose="020F0502020204030204" pitchFamily="34" charset="0"/>
              </a:rPr>
              <a:t>; "name")   </a:t>
            </a:r>
            <a:r>
              <a:rPr lang="en-AU" sz="1400" i="1" dirty="0">
                <a:solidFill>
                  <a:srgbClr val="000000"/>
                </a:solidFill>
                <a:latin typeface="Calibri" panose="020F0502020204030204" pitchFamily="34" charset="0"/>
              </a:rPr>
              <a:t># Get Array of blasts</a:t>
            </a:r>
          </a:p>
          <a:p>
            <a:r>
              <a:rPr lang="en-AU" sz="1400" dirty="0">
                <a:solidFill>
                  <a:srgbClr val="000000"/>
                </a:solidFill>
                <a:latin typeface="Calibri" panose="020F0502020204030204" pitchFamily="34" charset="0"/>
              </a:rPr>
              <a:t>        …</a:t>
            </a:r>
          </a:p>
          <a:p>
            <a:r>
              <a:rPr lang="en-AU" sz="1400" dirty="0">
                <a:solidFill>
                  <a:srgbClr val="000000"/>
                </a:solidFill>
                <a:latin typeface="Calibri" panose="020F0502020204030204" pitchFamily="34" charset="0"/>
              </a:rPr>
              <a:t>    </a:t>
            </a:r>
            <a:r>
              <a:rPr lang="en-AU" sz="1400" dirty="0" err="1">
                <a:solidFill>
                  <a:srgbClr val="000000"/>
                </a:solidFill>
                <a:highlight>
                  <a:srgbClr val="00FFFF"/>
                </a:highlight>
                <a:latin typeface="Calibri" panose="020F0502020204030204" pitchFamily="34" charset="0"/>
              </a:rPr>
              <a:t>blast_dialog.panel.list</a:t>
            </a:r>
            <a:r>
              <a:rPr lang="en-AU" sz="1400" b="1" dirty="0" err="1">
                <a:solidFill>
                  <a:srgbClr val="000000"/>
                </a:solidFill>
                <a:latin typeface="Calibri" panose="020F0502020204030204" pitchFamily="34" charset="0"/>
              </a:rPr>
              <a:t>.</a:t>
            </a:r>
            <a:r>
              <a:rPr lang="en-AU" sz="1400" b="1" dirty="0" err="1">
                <a:solidFill>
                  <a:srgbClr val="000000"/>
                </a:solidFill>
                <a:highlight>
                  <a:srgbClr val="FFFF00"/>
                </a:highlight>
                <a:latin typeface="Calibri" panose="020F0502020204030204" pitchFamily="34" charset="0"/>
              </a:rPr>
              <a:t>reset_source</a:t>
            </a:r>
            <a:r>
              <a:rPr lang="en-AU" sz="1400" b="1" dirty="0">
                <a:solidFill>
                  <a:srgbClr val="000000"/>
                </a:solidFill>
                <a:highlight>
                  <a:srgbClr val="FFFF00"/>
                </a:highlight>
                <a:latin typeface="Calibri" panose="020F0502020204030204" pitchFamily="34" charset="0"/>
              </a:rPr>
              <a:t>(</a:t>
            </a:r>
            <a:r>
              <a:rPr lang="en-AU" sz="1400" b="1" dirty="0" err="1">
                <a:solidFill>
                  <a:srgbClr val="000000"/>
                </a:solidFill>
                <a:highlight>
                  <a:srgbClr val="FFFF00"/>
                </a:highlight>
                <a:latin typeface="Calibri" panose="020F0502020204030204" pitchFamily="34" charset="0"/>
              </a:rPr>
              <a:t>blast_list</a:t>
            </a:r>
            <a:r>
              <a:rPr lang="en-AU" sz="1400" b="1" dirty="0">
                <a:solidFill>
                  <a:srgbClr val="000000"/>
                </a:solidFill>
                <a:highlight>
                  <a:srgbClr val="FFFF00"/>
                </a:highlight>
                <a:latin typeface="Calibri" panose="020F0502020204030204" pitchFamily="34" charset="0"/>
              </a:rPr>
              <a:t>)</a:t>
            </a:r>
            <a:r>
              <a:rPr lang="en-AU" sz="1400" b="1" dirty="0">
                <a:solidFill>
                  <a:srgbClr val="000000"/>
                </a:solidFill>
                <a:latin typeface="Calibri" panose="020F0502020204030204" pitchFamily="34" charset="0"/>
              </a:rPr>
              <a:t>   </a:t>
            </a:r>
            <a:r>
              <a:rPr lang="en-AU" sz="1400" i="1" dirty="0">
                <a:solidFill>
                  <a:srgbClr val="000000"/>
                </a:solidFill>
                <a:latin typeface="Calibri" panose="020F0502020204030204" pitchFamily="34" charset="0"/>
              </a:rPr>
              <a:t># Create buttons for the blasts</a:t>
            </a:r>
          </a:p>
          <a:p>
            <a:r>
              <a:rPr lang="en-AU" sz="1400" dirty="0">
                <a:solidFill>
                  <a:srgbClr val="000000"/>
                </a:solidFill>
                <a:latin typeface="Calibri" panose="020F0502020204030204" pitchFamily="34" charset="0"/>
              </a:rPr>
              <a:t>    </a:t>
            </a:r>
            <a:r>
              <a:rPr lang="en-AU" sz="1400" dirty="0" err="1">
                <a:solidFill>
                  <a:srgbClr val="000000"/>
                </a:solidFill>
                <a:latin typeface="Calibri" panose="020F0502020204030204" pitchFamily="34" charset="0"/>
              </a:rPr>
              <a:t>blast_dialog.post</a:t>
            </a:r>
            <a:r>
              <a:rPr lang="en-AU" sz="1400" dirty="0">
                <a:solidFill>
                  <a:srgbClr val="000000"/>
                </a:solidFill>
                <a:latin typeface="Calibri" panose="020F0502020204030204" pitchFamily="34" charset="0"/>
              </a:rPr>
              <a:t>       </a:t>
            </a:r>
            <a:r>
              <a:rPr lang="en-AU" sz="1400" i="1" dirty="0">
                <a:solidFill>
                  <a:srgbClr val="000000"/>
                </a:solidFill>
                <a:latin typeface="Calibri" panose="020F0502020204030204" pitchFamily="34" charset="0"/>
              </a:rPr>
              <a:t># Show the blast selection dialog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440" y="1621356"/>
            <a:ext cx="2438336" cy="1828752"/>
          </a:xfrm>
          <a:prstGeom prst="rect">
            <a:avLst/>
          </a:prstGeom>
          <a:ln>
            <a:noFill/>
          </a:ln>
          <a:effectLst>
            <a:outerShdw blurRad="190500" algn="tl" rotWithShape="0">
              <a:srgbClr val="000000">
                <a:alpha val="70000"/>
              </a:srgbClr>
            </a:outerShdw>
          </a:effectLst>
        </p:spPr>
      </p:pic>
      <p:cxnSp>
        <p:nvCxnSpPr>
          <p:cNvPr id="16" name="Straight Connector 15"/>
          <p:cNvCxnSpPr/>
          <p:nvPr/>
        </p:nvCxnSpPr>
        <p:spPr>
          <a:xfrm>
            <a:off x="2031424" y="4702430"/>
            <a:ext cx="815628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977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Panels</a:t>
            </a:r>
          </a:p>
        </p:txBody>
      </p:sp>
      <p:sp>
        <p:nvSpPr>
          <p:cNvPr id="2" name="TextBox 1"/>
          <p:cNvSpPr txBox="1"/>
          <p:nvPr/>
        </p:nvSpPr>
        <p:spPr>
          <a:xfrm>
            <a:off x="1721596" y="1126056"/>
            <a:ext cx="8682181" cy="3539430"/>
          </a:xfrm>
          <a:prstGeom prst="rect">
            <a:avLst/>
          </a:prstGeom>
          <a:noFill/>
        </p:spPr>
        <p:txBody>
          <a:bodyPr wrap="square" rtlCol="0">
            <a:spAutoFit/>
          </a:bodyPr>
          <a:lstStyle/>
          <a:p>
            <a:r>
              <a:rPr lang="en-AU" sz="1400" dirty="0">
                <a:solidFill>
                  <a:schemeClr val="tx2">
                    <a:lumMod val="50000"/>
                  </a:schemeClr>
                </a:solidFill>
                <a:latin typeface="Calibri" panose="020F0502020204030204" pitchFamily="34" charset="0"/>
              </a:rPr>
              <a:t>&lt;dialog name="</a:t>
            </a:r>
            <a:r>
              <a:rPr lang="en-AU" sz="1400" dirty="0" err="1">
                <a:solidFill>
                  <a:schemeClr val="tx2">
                    <a:lumMod val="50000"/>
                  </a:schemeClr>
                </a:solidFill>
                <a:latin typeface="Calibri" panose="020F0502020204030204" pitchFamily="34" charset="0"/>
              </a:rPr>
              <a:t>blast_dialog</a:t>
            </a:r>
            <a:r>
              <a:rPr lang="en-AU" sz="1400" dirty="0">
                <a:solidFill>
                  <a:schemeClr val="tx2">
                    <a:lumMod val="50000"/>
                  </a:schemeClr>
                </a:solidFill>
                <a:latin typeface="Calibri" panose="020F0502020204030204" pitchFamily="34" charset="0"/>
              </a:rPr>
              <a:t>" </a:t>
            </a:r>
            <a:r>
              <a:rPr lang="en-AU" sz="1400" dirty="0" err="1">
                <a:solidFill>
                  <a:schemeClr val="tx2">
                    <a:lumMod val="50000"/>
                  </a:schemeClr>
                </a:solidFill>
                <a:latin typeface="Calibri" panose="020F0502020204030204" pitchFamily="34" charset="0"/>
              </a:rPr>
              <a:t>display_title</a:t>
            </a:r>
            <a:r>
              <a:rPr lang="en-AU" sz="1400" dirty="0">
                <a:solidFill>
                  <a:schemeClr val="tx2">
                    <a:lumMod val="50000"/>
                  </a:schemeClr>
                </a:solidFill>
                <a:latin typeface="Calibri" panose="020F0502020204030204" pitchFamily="34" charset="0"/>
              </a:rPr>
              <a:t>="" location="0,0" size="1024,768" undecorated="true"&gt;</a:t>
            </a:r>
          </a:p>
          <a:p>
            <a:r>
              <a:rPr lang="en-AU" sz="1400" dirty="0">
                <a:solidFill>
                  <a:schemeClr val="tx2">
                    <a:lumMod val="50000"/>
                  </a:schemeClr>
                </a:solidFill>
                <a:latin typeface="Calibri" panose="020F0502020204030204" pitchFamily="34" charset="0"/>
              </a:rPr>
              <a:t>  &lt;panel layout="</a:t>
            </a:r>
            <a:r>
              <a:rPr lang="en-AU" sz="1400" dirty="0" err="1">
                <a:solidFill>
                  <a:schemeClr val="tx2">
                    <a:lumMod val="50000"/>
                  </a:schemeClr>
                </a:solidFill>
                <a:latin typeface="Calibri" panose="020F0502020204030204" pitchFamily="34" charset="0"/>
              </a:rPr>
              <a:t>ybox</a:t>
            </a:r>
            <a:r>
              <a:rPr lang="en-AU" sz="1400" dirty="0">
                <a:solidFill>
                  <a:schemeClr val="tx2">
                    <a:lumMod val="50000"/>
                  </a:schemeClr>
                </a:solidFill>
                <a:latin typeface="Calibri" panose="020F0502020204030204" pitchFamily="34" charset="0"/>
              </a:rPr>
              <a:t>"&gt;</a:t>
            </a:r>
          </a:p>
          <a:p>
            <a:r>
              <a:rPr lang="en-AU" sz="1400" dirty="0">
                <a:solidFill>
                  <a:schemeClr val="tx2">
                    <a:lumMod val="50000"/>
                  </a:schemeClr>
                </a:solidFill>
                <a:latin typeface="Calibri" panose="020F0502020204030204" pitchFamily="34" charset="0"/>
              </a:rPr>
              <a:t>    &lt;field height="100" </a:t>
            </a:r>
            <a:r>
              <a:rPr lang="en-AU" sz="1400" dirty="0" err="1">
                <a:solidFill>
                  <a:schemeClr val="tx2">
                    <a:lumMod val="50000"/>
                  </a:schemeClr>
                </a:solidFill>
                <a:latin typeface="Calibri" panose="020F0502020204030204" pitchFamily="34" charset="0"/>
              </a:rPr>
              <a:t>display_label</a:t>
            </a:r>
            <a:r>
              <a:rPr lang="en-AU" sz="1400" dirty="0">
                <a:solidFill>
                  <a:schemeClr val="tx2">
                    <a:lumMod val="50000"/>
                  </a:schemeClr>
                </a:solidFill>
                <a:latin typeface="Calibri" panose="020F0502020204030204" pitchFamily="34" charset="0"/>
              </a:rPr>
              <a:t>="Select your blast zone" </a:t>
            </a:r>
            <a:r>
              <a:rPr lang="en-AU" sz="1400" dirty="0" err="1">
                <a:solidFill>
                  <a:schemeClr val="tx2">
                    <a:lumMod val="50000"/>
                  </a:schemeClr>
                </a:solidFill>
                <a:latin typeface="Calibri" panose="020F0502020204030204" pitchFamily="34" charset="0"/>
              </a:rPr>
              <a:t>font_size</a:t>
            </a:r>
            <a:r>
              <a:rPr lang="en-AU" sz="1400" dirty="0">
                <a:solidFill>
                  <a:schemeClr val="tx2">
                    <a:lumMod val="50000"/>
                  </a:schemeClr>
                </a:solidFill>
                <a:latin typeface="Calibri" panose="020F0502020204030204" pitchFamily="34" charset="0"/>
              </a:rPr>
              <a:t>="30"/&gt;</a:t>
            </a:r>
          </a:p>
          <a:p>
            <a:r>
              <a:rPr lang="en-AU" sz="1400" dirty="0">
                <a:solidFill>
                  <a:schemeClr val="tx2">
                    <a:lumMod val="50000"/>
                  </a:schemeClr>
                </a:solidFill>
                <a:latin typeface="Calibri" panose="020F0502020204030204" pitchFamily="34" charset="0"/>
              </a:rPr>
              <a:t>    &lt;</a:t>
            </a:r>
            <a:r>
              <a:rPr lang="en-AU" sz="1400" dirty="0" err="1">
                <a:solidFill>
                  <a:schemeClr val="tx2">
                    <a:lumMod val="50000"/>
                  </a:schemeClr>
                </a:solidFill>
                <a:latin typeface="Calibri" panose="020F0502020204030204" pitchFamily="34" charset="0"/>
              </a:rPr>
              <a:t>scrollpane</a:t>
            </a:r>
            <a:r>
              <a:rPr lang="en-AU" sz="1400" dirty="0">
                <a:solidFill>
                  <a:schemeClr val="tx2">
                    <a:lumMod val="50000"/>
                  </a:schemeClr>
                </a:solidFill>
                <a:latin typeface="Calibri" panose="020F0502020204030204" pitchFamily="34" charset="0"/>
              </a:rPr>
              <a:t> height="560" policy="</a:t>
            </a:r>
            <a:r>
              <a:rPr lang="en-AU" sz="1400" dirty="0" err="1">
                <a:solidFill>
                  <a:schemeClr val="tx2">
                    <a:lumMod val="50000"/>
                  </a:schemeClr>
                </a:solidFill>
                <a:latin typeface="Calibri" panose="020F0502020204030204" pitchFamily="34" charset="0"/>
              </a:rPr>
              <a:t>never,auto</a:t>
            </a:r>
            <a:r>
              <a:rPr lang="en-AU" sz="1400" dirty="0">
                <a:solidFill>
                  <a:schemeClr val="tx2">
                    <a:lumMod val="50000"/>
                  </a:schemeClr>
                </a:solidFill>
                <a:latin typeface="Calibri" panose="020F0502020204030204" pitchFamily="34" charset="0"/>
              </a:rPr>
              <a:t>" </a:t>
            </a:r>
            <a:r>
              <a:rPr lang="en-AU" sz="1400" dirty="0" err="1">
                <a:solidFill>
                  <a:schemeClr val="tx2">
                    <a:lumMod val="50000"/>
                  </a:schemeClr>
                </a:solidFill>
                <a:latin typeface="Calibri" panose="020F0502020204030204" pitchFamily="34" charset="0"/>
              </a:rPr>
              <a:t>vscrollbar_size</a:t>
            </a:r>
            <a:r>
              <a:rPr lang="en-AU" sz="1400" dirty="0">
                <a:solidFill>
                  <a:schemeClr val="tx2">
                    <a:lumMod val="50000"/>
                  </a:schemeClr>
                </a:solidFill>
                <a:latin typeface="Calibri" panose="020F0502020204030204" pitchFamily="34" charset="0"/>
              </a:rPr>
              <a:t>="60,60"&gt;</a:t>
            </a:r>
          </a:p>
          <a:p>
            <a:r>
              <a:rPr lang="en-AU" sz="1400" dirty="0">
                <a:solidFill>
                  <a:schemeClr val="tx2">
                    <a:lumMod val="50000"/>
                  </a:schemeClr>
                </a:solidFill>
                <a:latin typeface="Calibri" panose="020F0502020204030204" pitchFamily="34" charset="0"/>
              </a:rPr>
              <a:t>      </a:t>
            </a:r>
            <a:r>
              <a:rPr lang="en-AU" sz="1400" b="1" dirty="0">
                <a:solidFill>
                  <a:schemeClr val="tx2">
                    <a:lumMod val="50000"/>
                  </a:schemeClr>
                </a:solidFill>
                <a:latin typeface="Calibri" panose="020F0502020204030204" pitchFamily="34" charset="0"/>
              </a:rPr>
              <a:t>&lt;panel name="panel" </a:t>
            </a:r>
            <a:r>
              <a:rPr lang="en-AU" sz="1400" b="1" dirty="0">
                <a:solidFill>
                  <a:schemeClr val="tx2">
                    <a:lumMod val="50000"/>
                  </a:schemeClr>
                </a:solidFill>
                <a:highlight>
                  <a:srgbClr val="FFFF00"/>
                </a:highlight>
                <a:latin typeface="Calibri" panose="020F0502020204030204" pitchFamily="34" charset="0"/>
              </a:rPr>
              <a:t>layout="grid 0 3"</a:t>
            </a:r>
            <a:r>
              <a:rPr lang="en-AU" sz="1400" b="1" dirty="0">
                <a:solidFill>
                  <a:schemeClr val="tx2">
                    <a:lumMod val="50000"/>
                  </a:schemeClr>
                </a:solidFill>
                <a:latin typeface="Calibri" panose="020F0502020204030204" pitchFamily="34" charset="0"/>
              </a:rPr>
              <a:t>&gt;</a:t>
            </a:r>
          </a:p>
          <a:p>
            <a:r>
              <a:rPr lang="en-AU" sz="1400" dirty="0">
                <a:solidFill>
                  <a:schemeClr val="tx2">
                    <a:lumMod val="50000"/>
                  </a:schemeClr>
                </a:solidFill>
                <a:latin typeface="Calibri" panose="020F0502020204030204" pitchFamily="34" charset="0"/>
              </a:rPr>
              <a:t>        &lt;button name="list" </a:t>
            </a:r>
            <a:r>
              <a:rPr lang="en-AU" sz="1400" dirty="0" err="1">
                <a:solidFill>
                  <a:schemeClr val="tx2">
                    <a:lumMod val="50000"/>
                  </a:schemeClr>
                </a:solidFill>
                <a:latin typeface="Calibri" panose="020F0502020204030204" pitchFamily="34" charset="0"/>
              </a:rPr>
              <a:t>source_label</a:t>
            </a:r>
            <a:r>
              <a:rPr lang="en-AU" sz="1400" dirty="0">
                <a:solidFill>
                  <a:schemeClr val="tx2">
                    <a:lumMod val="50000"/>
                  </a:schemeClr>
                </a:solidFill>
                <a:latin typeface="Calibri" panose="020F0502020204030204" pitchFamily="34" charset="0"/>
              </a:rPr>
              <a:t>="name" </a:t>
            </a:r>
            <a:r>
              <a:rPr lang="en-AU" sz="1400" dirty="0" err="1">
                <a:solidFill>
                  <a:schemeClr val="tx2">
                    <a:lumMod val="50000"/>
                  </a:schemeClr>
                </a:solidFill>
                <a:latin typeface="Calibri" panose="020F0502020204030204" pitchFamily="34" charset="0"/>
              </a:rPr>
              <a:t>font_size</a:t>
            </a:r>
            <a:r>
              <a:rPr lang="en-AU" sz="1400" dirty="0">
                <a:solidFill>
                  <a:schemeClr val="tx2">
                    <a:lumMod val="50000"/>
                  </a:schemeClr>
                </a:solidFill>
                <a:latin typeface="Calibri" panose="020F0502020204030204" pitchFamily="34" charset="0"/>
              </a:rPr>
              <a:t>="20" width="100"&gt;</a:t>
            </a:r>
          </a:p>
          <a:p>
            <a:r>
              <a:rPr lang="en-AU" sz="1400" dirty="0">
                <a:solidFill>
                  <a:schemeClr val="tx2">
                    <a:lumMod val="50000"/>
                  </a:schemeClr>
                </a:solidFill>
                <a:latin typeface="Calibri" panose="020F0502020204030204" pitchFamily="34" charset="0"/>
              </a:rPr>
              <a:t>          </a:t>
            </a:r>
            <a:r>
              <a:rPr lang="en-AU" sz="1400" dirty="0" err="1">
                <a:solidFill>
                  <a:schemeClr val="tx2">
                    <a:lumMod val="50000"/>
                  </a:schemeClr>
                </a:solidFill>
                <a:latin typeface="Calibri" panose="020F0502020204030204" pitchFamily="34" charset="0"/>
              </a:rPr>
              <a:t>set_selected_blast</a:t>
            </a:r>
            <a:r>
              <a:rPr lang="en-AU" sz="1400" dirty="0">
                <a:solidFill>
                  <a:schemeClr val="tx2">
                    <a:lumMod val="50000"/>
                  </a:schemeClr>
                </a:solidFill>
                <a:latin typeface="Calibri" panose="020F0502020204030204" pitchFamily="34" charset="0"/>
              </a:rPr>
              <a:t> </a:t>
            </a:r>
            <a:r>
              <a:rPr lang="en-AU" sz="1400" dirty="0" err="1">
                <a:solidFill>
                  <a:schemeClr val="tx2">
                    <a:lumMod val="50000"/>
                  </a:schemeClr>
                </a:solidFill>
                <a:latin typeface="Calibri" panose="020F0502020204030204" pitchFamily="34" charset="0"/>
              </a:rPr>
              <a:t>active_widget.object</a:t>
            </a:r>
            <a:endParaRPr lang="en-AU" sz="1400" dirty="0">
              <a:solidFill>
                <a:schemeClr val="tx2">
                  <a:lumMod val="50000"/>
                </a:schemeClr>
              </a:solidFill>
              <a:latin typeface="Calibri" panose="020F0502020204030204" pitchFamily="34" charset="0"/>
            </a:endParaRPr>
          </a:p>
          <a:p>
            <a:r>
              <a:rPr lang="en-AU" sz="1400" dirty="0">
                <a:solidFill>
                  <a:schemeClr val="tx2">
                    <a:lumMod val="50000"/>
                  </a:schemeClr>
                </a:solidFill>
                <a:latin typeface="Calibri" panose="020F0502020204030204" pitchFamily="34" charset="0"/>
              </a:rPr>
              <a:t>          </a:t>
            </a:r>
            <a:r>
              <a:rPr lang="en-AU" sz="1400" dirty="0" err="1">
                <a:solidFill>
                  <a:schemeClr val="tx2">
                    <a:lumMod val="50000"/>
                  </a:schemeClr>
                </a:solidFill>
                <a:latin typeface="Calibri" panose="020F0502020204030204" pitchFamily="34" charset="0"/>
              </a:rPr>
              <a:t>blast_dialog.unpost</a:t>
            </a:r>
            <a:endParaRPr lang="en-AU" sz="1400" dirty="0">
              <a:solidFill>
                <a:schemeClr val="tx2">
                  <a:lumMod val="50000"/>
                </a:schemeClr>
              </a:solidFill>
              <a:latin typeface="Calibri" panose="020F0502020204030204" pitchFamily="34" charset="0"/>
            </a:endParaRPr>
          </a:p>
          <a:p>
            <a:r>
              <a:rPr lang="en-AU" sz="1400" dirty="0">
                <a:solidFill>
                  <a:schemeClr val="tx2">
                    <a:lumMod val="50000"/>
                  </a:schemeClr>
                </a:solidFill>
                <a:latin typeface="Calibri" panose="020F0502020204030204" pitchFamily="34" charset="0"/>
              </a:rPr>
              <a:t>        &lt;/button&gt;</a:t>
            </a:r>
          </a:p>
          <a:p>
            <a:r>
              <a:rPr lang="en-AU" sz="1400" dirty="0">
                <a:solidFill>
                  <a:schemeClr val="tx2">
                    <a:lumMod val="50000"/>
                  </a:schemeClr>
                </a:solidFill>
                <a:latin typeface="Calibri" panose="020F0502020204030204" pitchFamily="34" charset="0"/>
              </a:rPr>
              <a:t>      </a:t>
            </a:r>
            <a:r>
              <a:rPr lang="en-AU" sz="1400" b="1" dirty="0">
                <a:solidFill>
                  <a:schemeClr val="tx2">
                    <a:lumMod val="50000"/>
                  </a:schemeClr>
                </a:solidFill>
                <a:latin typeface="Calibri" panose="020F0502020204030204" pitchFamily="34" charset="0"/>
              </a:rPr>
              <a:t>&lt;/panel&gt;</a:t>
            </a:r>
          </a:p>
          <a:p>
            <a:r>
              <a:rPr lang="en-AU" sz="1400" dirty="0">
                <a:solidFill>
                  <a:schemeClr val="tx2">
                    <a:lumMod val="50000"/>
                  </a:schemeClr>
                </a:solidFill>
                <a:latin typeface="Calibri" panose="020F0502020204030204" pitchFamily="34" charset="0"/>
              </a:rPr>
              <a:t>    &lt;/</a:t>
            </a:r>
            <a:r>
              <a:rPr lang="en-AU" sz="1400" dirty="0" err="1">
                <a:solidFill>
                  <a:schemeClr val="tx2">
                    <a:lumMod val="50000"/>
                  </a:schemeClr>
                </a:solidFill>
                <a:latin typeface="Calibri" panose="020F0502020204030204" pitchFamily="34" charset="0"/>
              </a:rPr>
              <a:t>scrollpane</a:t>
            </a:r>
            <a:r>
              <a:rPr lang="en-AU" sz="1400" dirty="0">
                <a:solidFill>
                  <a:schemeClr val="tx2">
                    <a:lumMod val="50000"/>
                  </a:schemeClr>
                </a:solidFill>
                <a:latin typeface="Calibri" panose="020F0502020204030204" pitchFamily="34" charset="0"/>
              </a:rPr>
              <a:t>&gt;</a:t>
            </a:r>
          </a:p>
          <a:p>
            <a:r>
              <a:rPr lang="en-AU" sz="1400" dirty="0">
                <a:solidFill>
                  <a:schemeClr val="tx2">
                    <a:lumMod val="50000"/>
                  </a:schemeClr>
                </a:solidFill>
                <a:latin typeface="Calibri" panose="020F0502020204030204" pitchFamily="34" charset="0"/>
              </a:rPr>
              <a:t>    &lt;button name="cancel" </a:t>
            </a:r>
            <a:r>
              <a:rPr lang="en-AU" sz="1400" dirty="0" err="1">
                <a:solidFill>
                  <a:schemeClr val="tx2">
                    <a:lumMod val="50000"/>
                  </a:schemeClr>
                </a:solidFill>
                <a:latin typeface="Calibri" panose="020F0502020204030204" pitchFamily="34" charset="0"/>
              </a:rPr>
              <a:t>display_label</a:t>
            </a:r>
            <a:r>
              <a:rPr lang="en-AU" sz="1400" dirty="0">
                <a:solidFill>
                  <a:schemeClr val="tx2">
                    <a:lumMod val="50000"/>
                  </a:schemeClr>
                </a:solidFill>
                <a:latin typeface="Calibri" panose="020F0502020204030204" pitchFamily="34" charset="0"/>
              </a:rPr>
              <a:t>="CANCEL" </a:t>
            </a:r>
            <a:r>
              <a:rPr lang="en-AU" sz="1400" dirty="0" err="1">
                <a:solidFill>
                  <a:schemeClr val="tx2">
                    <a:lumMod val="50000"/>
                  </a:schemeClr>
                </a:solidFill>
                <a:latin typeface="Calibri" panose="020F0502020204030204" pitchFamily="34" charset="0"/>
              </a:rPr>
              <a:t>font_size</a:t>
            </a:r>
            <a:r>
              <a:rPr lang="en-AU" sz="1400" dirty="0">
                <a:solidFill>
                  <a:schemeClr val="tx2">
                    <a:lumMod val="50000"/>
                  </a:schemeClr>
                </a:solidFill>
                <a:latin typeface="Calibri" panose="020F0502020204030204" pitchFamily="34" charset="0"/>
              </a:rPr>
              <a:t>="24" height="100"&gt;</a:t>
            </a:r>
          </a:p>
          <a:p>
            <a:r>
              <a:rPr lang="en-AU" sz="1400" dirty="0">
                <a:solidFill>
                  <a:schemeClr val="tx2">
                    <a:lumMod val="50000"/>
                  </a:schemeClr>
                </a:solidFill>
                <a:latin typeface="Calibri" panose="020F0502020204030204" pitchFamily="34" charset="0"/>
              </a:rPr>
              <a:t>      </a:t>
            </a:r>
            <a:r>
              <a:rPr lang="en-AU" sz="1400" dirty="0" err="1">
                <a:solidFill>
                  <a:schemeClr val="tx2">
                    <a:lumMod val="50000"/>
                  </a:schemeClr>
                </a:solidFill>
                <a:latin typeface="Calibri" panose="020F0502020204030204" pitchFamily="34" charset="0"/>
              </a:rPr>
              <a:t>blast_dialog.unpost</a:t>
            </a:r>
            <a:endParaRPr lang="en-AU" sz="1400" dirty="0">
              <a:solidFill>
                <a:schemeClr val="tx2">
                  <a:lumMod val="50000"/>
                </a:schemeClr>
              </a:solidFill>
              <a:latin typeface="Calibri" panose="020F0502020204030204" pitchFamily="34" charset="0"/>
            </a:endParaRPr>
          </a:p>
          <a:p>
            <a:r>
              <a:rPr lang="en-AU" sz="1400" dirty="0">
                <a:solidFill>
                  <a:schemeClr val="tx2">
                    <a:lumMod val="50000"/>
                  </a:schemeClr>
                </a:solidFill>
                <a:latin typeface="Calibri" panose="020F0502020204030204" pitchFamily="34" charset="0"/>
              </a:rPr>
              <a:t>    &lt;/button&gt;</a:t>
            </a:r>
          </a:p>
          <a:p>
            <a:r>
              <a:rPr lang="en-AU" sz="1400" dirty="0">
                <a:solidFill>
                  <a:schemeClr val="tx2">
                    <a:lumMod val="50000"/>
                  </a:schemeClr>
                </a:solidFill>
                <a:latin typeface="Calibri" panose="020F0502020204030204" pitchFamily="34" charset="0"/>
              </a:rPr>
              <a:t>  &lt;/panel&gt;</a:t>
            </a:r>
          </a:p>
          <a:p>
            <a:r>
              <a:rPr lang="en-AU" sz="1400" dirty="0">
                <a:solidFill>
                  <a:schemeClr val="tx2">
                    <a:lumMod val="50000"/>
                  </a:schemeClr>
                </a:solidFill>
                <a:latin typeface="Calibri" panose="020F0502020204030204" pitchFamily="34" charset="0"/>
              </a:rPr>
              <a:t>&lt;/dialog&gt;</a:t>
            </a:r>
          </a:p>
        </p:txBody>
      </p:sp>
      <p:sp>
        <p:nvSpPr>
          <p:cNvPr id="3" name="TextBox 2"/>
          <p:cNvSpPr txBox="1"/>
          <p:nvPr/>
        </p:nvSpPr>
        <p:spPr>
          <a:xfrm>
            <a:off x="1782621" y="5024588"/>
            <a:ext cx="5394037" cy="338554"/>
          </a:xfrm>
          <a:prstGeom prst="rect">
            <a:avLst/>
          </a:prstGeom>
          <a:noFill/>
        </p:spPr>
        <p:txBody>
          <a:bodyPr wrap="square" rtlCol="0">
            <a:spAutoFit/>
          </a:bodyPr>
          <a:lstStyle/>
          <a:p>
            <a:r>
              <a:rPr lang="en-AU" sz="1600" dirty="0">
                <a:solidFill>
                  <a:srgbClr val="000000"/>
                </a:solidFill>
                <a:latin typeface="Calibri" panose="020F0502020204030204" pitchFamily="34" charset="0"/>
              </a:rPr>
              <a:t>Every panel needs to have a layout.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440" y="1621356"/>
            <a:ext cx="2438336" cy="1828752"/>
          </a:xfrm>
          <a:prstGeom prst="rect">
            <a:avLst/>
          </a:prstGeom>
          <a:ln>
            <a:noFill/>
          </a:ln>
          <a:effectLst>
            <a:outerShdw blurRad="190500" algn="tl" rotWithShape="0">
              <a:srgbClr val="000000">
                <a:alpha val="70000"/>
              </a:srgbClr>
            </a:outerShdw>
          </a:effectLst>
        </p:spPr>
      </p:pic>
      <p:cxnSp>
        <p:nvCxnSpPr>
          <p:cNvPr id="16" name="Straight Connector 15"/>
          <p:cNvCxnSpPr/>
          <p:nvPr/>
        </p:nvCxnSpPr>
        <p:spPr>
          <a:xfrm>
            <a:off x="2031424" y="4702430"/>
            <a:ext cx="815628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788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Panels</a:t>
            </a:r>
          </a:p>
        </p:txBody>
      </p:sp>
      <p:sp>
        <p:nvSpPr>
          <p:cNvPr id="2" name="TextBox 1"/>
          <p:cNvSpPr txBox="1"/>
          <p:nvPr/>
        </p:nvSpPr>
        <p:spPr>
          <a:xfrm>
            <a:off x="1721596" y="1126056"/>
            <a:ext cx="8682181" cy="4678204"/>
          </a:xfrm>
          <a:prstGeom prst="rect">
            <a:avLst/>
          </a:prstGeom>
          <a:noFill/>
        </p:spPr>
        <p:txBody>
          <a:bodyPr wrap="square" rtlCol="0">
            <a:spAutoFit/>
          </a:bodyPr>
          <a:lstStyle/>
          <a:p>
            <a:r>
              <a:rPr lang="en-AU" sz="1000" dirty="0">
                <a:solidFill>
                  <a:schemeClr val="tx2">
                    <a:lumMod val="50000"/>
                  </a:schemeClr>
                </a:solidFill>
                <a:latin typeface="Consolas" panose="020B0609020204030204" pitchFamily="49" charset="0"/>
                <a:cs typeface="Consolas" panose="020B0609020204030204" pitchFamily="49" charset="0"/>
              </a:rPr>
              <a:t>&lt;dialog name="</a:t>
            </a:r>
            <a:r>
              <a:rPr lang="en-AU" sz="1000" dirty="0" err="1">
                <a:solidFill>
                  <a:schemeClr val="tx2">
                    <a:lumMod val="50000"/>
                  </a:schemeClr>
                </a:solidFill>
                <a:latin typeface="Consolas" panose="020B0609020204030204" pitchFamily="49" charset="0"/>
                <a:cs typeface="Consolas" panose="020B0609020204030204" pitchFamily="49" charset="0"/>
              </a:rPr>
              <a:t>kp</a:t>
            </a:r>
            <a:r>
              <a:rPr lang="en-AU" sz="1000" dirty="0">
                <a:solidFill>
                  <a:schemeClr val="tx2">
                    <a:lumMod val="50000"/>
                  </a:schemeClr>
                </a:solidFill>
                <a:latin typeface="Consolas" panose="020B0609020204030204" pitchFamily="49" charset="0"/>
                <a:cs typeface="Consolas" panose="020B0609020204030204" pitchFamily="49" charset="0"/>
              </a:rPr>
              <a:t>" title="Keypad"&gt;</a:t>
            </a:r>
          </a:p>
          <a:p>
            <a:r>
              <a:rPr lang="en-AU" sz="1000" dirty="0">
                <a:solidFill>
                  <a:schemeClr val="tx2">
                    <a:lumMod val="50000"/>
                  </a:schemeClr>
                </a:solidFill>
                <a:latin typeface="Consolas" panose="020B0609020204030204" pitchFamily="49" charset="0"/>
                <a:cs typeface="Consolas" panose="020B0609020204030204" pitchFamily="49" charset="0"/>
              </a:rPr>
              <a:t>  &lt;panel layout="</a:t>
            </a:r>
            <a:r>
              <a:rPr lang="en-AU" sz="1000" dirty="0" err="1">
                <a:solidFill>
                  <a:schemeClr val="tx2">
                    <a:lumMod val="50000"/>
                  </a:schemeClr>
                </a:solidFill>
                <a:latin typeface="Consolas" panose="020B0609020204030204" pitchFamily="49" charset="0"/>
                <a:cs typeface="Consolas" panose="020B0609020204030204" pitchFamily="49" charset="0"/>
              </a:rPr>
              <a:t>ybox</a:t>
            </a:r>
            <a:r>
              <a:rPr lang="en-AU" sz="1000" dirty="0">
                <a:solidFill>
                  <a:schemeClr val="tx2">
                    <a:lumMod val="50000"/>
                  </a:schemeClr>
                </a:solidFill>
                <a:latin typeface="Consolas" panose="020B0609020204030204" pitchFamily="49" charset="0"/>
                <a:cs typeface="Consolas" panose="020B0609020204030204" pitchFamily="49" charset="0"/>
              </a:rPr>
              <a:t>"&gt;</a:t>
            </a:r>
          </a:p>
          <a:p>
            <a:r>
              <a:rPr lang="en-AU" sz="1000" dirty="0">
                <a:solidFill>
                  <a:schemeClr val="tx2">
                    <a:lumMod val="50000"/>
                  </a:schemeClr>
                </a:solidFill>
                <a:latin typeface="Consolas" panose="020B0609020204030204" pitchFamily="49" charset="0"/>
                <a:cs typeface="Consolas" panose="020B0609020204030204" pitchFamily="49" charset="0"/>
              </a:rPr>
              <a:t>    &lt;label name="hint" size="240,40" </a:t>
            </a:r>
            <a:r>
              <a:rPr lang="en-AU" sz="1000" dirty="0" err="1">
                <a:solidFill>
                  <a:schemeClr val="tx2">
                    <a:lumMod val="50000"/>
                  </a:schemeClr>
                </a:solidFill>
                <a:latin typeface="Consolas" panose="020B0609020204030204" pitchFamily="49" charset="0"/>
                <a:cs typeface="Consolas" panose="020B0609020204030204" pitchFamily="49" charset="0"/>
              </a:rPr>
              <a:t>font_size</a:t>
            </a:r>
            <a:r>
              <a:rPr lang="en-AU" sz="1000" dirty="0">
                <a:solidFill>
                  <a:schemeClr val="tx2">
                    <a:lumMod val="50000"/>
                  </a:schemeClr>
                </a:solidFill>
                <a:latin typeface="Consolas" panose="020B0609020204030204" pitchFamily="49" charset="0"/>
                <a:cs typeface="Consolas" panose="020B0609020204030204" pitchFamily="49" charset="0"/>
              </a:rPr>
              <a:t>="20.0"/&gt;</a:t>
            </a:r>
          </a:p>
          <a:p>
            <a:r>
              <a:rPr lang="en-AU" sz="1000" dirty="0">
                <a:solidFill>
                  <a:schemeClr val="tx2">
                    <a:lumMod val="50000"/>
                  </a:schemeClr>
                </a:solidFill>
                <a:latin typeface="Consolas" panose="020B0609020204030204" pitchFamily="49" charset="0"/>
                <a:cs typeface="Consolas" panose="020B0609020204030204" pitchFamily="49" charset="0"/>
              </a:rPr>
              <a:t>    &lt;panel layout="</a:t>
            </a:r>
            <a:r>
              <a:rPr lang="en-AU" sz="1000" dirty="0" err="1">
                <a:solidFill>
                  <a:schemeClr val="tx2">
                    <a:lumMod val="50000"/>
                  </a:schemeClr>
                </a:solidFill>
                <a:latin typeface="Consolas" panose="020B0609020204030204" pitchFamily="49" charset="0"/>
                <a:cs typeface="Consolas" panose="020B0609020204030204" pitchFamily="49" charset="0"/>
              </a:rPr>
              <a:t>xbox</a:t>
            </a:r>
            <a:r>
              <a:rPr lang="en-AU" sz="1000" dirty="0">
                <a:solidFill>
                  <a:schemeClr val="tx2">
                    <a:lumMod val="50000"/>
                  </a:schemeClr>
                </a:solidFill>
                <a:latin typeface="Consolas" panose="020B0609020204030204" pitchFamily="49" charset="0"/>
                <a:cs typeface="Consolas" panose="020B0609020204030204" pitchFamily="49" charset="0"/>
              </a:rPr>
              <a:t>"&gt;</a:t>
            </a:r>
          </a:p>
          <a:p>
            <a:r>
              <a:rPr lang="en-AU" sz="800" dirty="0">
                <a:solidFill>
                  <a:schemeClr val="tx2">
                    <a:lumMod val="50000"/>
                  </a:schemeClr>
                </a:solidFill>
                <a:latin typeface="Consolas" panose="020B0609020204030204" pitchFamily="49" charset="0"/>
                <a:cs typeface="Consolas" panose="020B0609020204030204" pitchFamily="49" charset="0"/>
              </a:rPr>
              <a:t>       &lt;field name="d" size="500,100"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="24.0" background="white"/&gt;</a:t>
            </a:r>
          </a:p>
          <a:p>
            <a:r>
              <a:rPr lang="en-AU" sz="1000" dirty="0">
                <a:solidFill>
                  <a:schemeClr val="tx2">
                    <a:lumMod val="50000"/>
                  </a:schemeClr>
                </a:solidFill>
                <a:latin typeface="Consolas" panose="020B0609020204030204" pitchFamily="49" charset="0"/>
                <a:cs typeface="Consolas" panose="020B0609020204030204" pitchFamily="49" charset="0"/>
              </a:rPr>
              <a:t>    &lt;/panel&gt;</a:t>
            </a:r>
          </a:p>
          <a:p>
            <a:r>
              <a:rPr lang="en-AU" sz="1000" dirty="0">
                <a:solidFill>
                  <a:schemeClr val="tx2">
                    <a:lumMod val="50000"/>
                  </a:schemeClr>
                </a:solidFill>
                <a:latin typeface="Consolas" panose="020B0609020204030204" pitchFamily="49" charset="0"/>
                <a:cs typeface="Consolas" panose="020B0609020204030204" pitchFamily="49" charset="0"/>
              </a:rPr>
              <a:t>    &lt;panel </a:t>
            </a:r>
            <a:r>
              <a:rPr lang="en-AU" sz="1000" b="1" dirty="0">
                <a:solidFill>
                  <a:schemeClr val="tx2">
                    <a:lumMod val="50000"/>
                  </a:schemeClr>
                </a:solidFill>
                <a:highlight>
                  <a:srgbClr val="FFFF00"/>
                </a:highlight>
                <a:latin typeface="Consolas" panose="020B0609020204030204" pitchFamily="49" charset="0"/>
                <a:cs typeface="Consolas" panose="020B0609020204030204" pitchFamily="49" charset="0"/>
              </a:rPr>
              <a:t>layout="grid 0 3"</a:t>
            </a:r>
            <a:r>
              <a:rPr lang="en-AU" sz="1000" dirty="0">
                <a:solidFill>
                  <a:schemeClr val="tx2">
                    <a:lumMod val="50000"/>
                  </a:schemeClr>
                </a:solidFill>
                <a:latin typeface="Consolas" panose="020B0609020204030204" pitchFamily="49" charset="0"/>
                <a:cs typeface="Consolas" panose="020B0609020204030204" pitchFamily="49" charset="0"/>
              </a:rPr>
              <a:t>&gt;</a:t>
            </a:r>
          </a:p>
          <a:p>
            <a:r>
              <a:rPr lang="en-AU" sz="800" dirty="0">
                <a:solidFill>
                  <a:schemeClr val="tx2">
                    <a:lumMod val="50000"/>
                  </a:schemeClr>
                </a:solidFill>
                <a:latin typeface="Consolas" panose="020B0609020204030204" pitchFamily="49" charset="0"/>
                <a:cs typeface="Consolas" panose="020B0609020204030204" pitchFamily="49" charset="0"/>
              </a:rPr>
              <a:t>          &lt;button label="1"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("1")&lt;/button&gt;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label="2"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("2")&lt;/button&gt;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label="3"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("3")&lt;/button&gt;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label="4"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("4")&lt;/button&gt;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label="5"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("5")&lt;/button&gt;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label="6"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("6")&lt;/button&gt;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label="7"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("7")&lt;/button&gt;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label="8"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("8")&lt;/button&gt;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label="9"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("9")&lt;/button&gt;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p>
          <a:p>
            <a:r>
              <a:rPr lang="en-AU" sz="800" dirty="0">
                <a:solidFill>
                  <a:schemeClr val="tx2">
                    <a:lumMod val="50000"/>
                  </a:schemeClr>
                </a:solidFill>
                <a:latin typeface="Consolas" panose="020B0609020204030204" pitchFamily="49" charset="0"/>
                <a:cs typeface="Consolas" panose="020B0609020204030204" pitchFamily="49" charset="0"/>
              </a:rPr>
              <a:t>             if </a:t>
            </a:r>
            <a:r>
              <a:rPr lang="en-AU" sz="800" dirty="0" err="1">
                <a:solidFill>
                  <a:schemeClr val="tx2">
                    <a:lumMod val="50000"/>
                  </a:schemeClr>
                </a:solidFill>
                <a:latin typeface="Consolas" panose="020B0609020204030204" pitchFamily="49" charset="0"/>
                <a:cs typeface="Consolas" panose="020B0609020204030204" pitchFamily="49" charset="0"/>
              </a:rPr>
              <a:t>kp.d.text.to_f</a:t>
            </a:r>
            <a:r>
              <a:rPr lang="en-AU" sz="800" dirty="0">
                <a:solidFill>
                  <a:schemeClr val="tx2">
                    <a:lumMod val="50000"/>
                  </a:schemeClr>
                </a:solidFill>
                <a:latin typeface="Consolas" panose="020B0609020204030204" pitchFamily="49" charset="0"/>
                <a:cs typeface="Consolas" panose="020B0609020204030204" pitchFamily="49" charset="0"/>
              </a:rPr>
              <a:t> &amp;</a:t>
            </a:r>
            <a:r>
              <a:rPr lang="en-AU" sz="800" dirty="0" err="1">
                <a:solidFill>
                  <a:schemeClr val="tx2">
                    <a:lumMod val="50000"/>
                  </a:schemeClr>
                </a:solidFill>
                <a:latin typeface="Consolas" panose="020B0609020204030204" pitchFamily="49" charset="0"/>
                <a:cs typeface="Consolas" panose="020B0609020204030204" pitchFamily="49" charset="0"/>
              </a:rPr>
              <a:t>gt</a:t>
            </a:r>
            <a:r>
              <a:rPr lang="en-AU" sz="800" dirty="0">
                <a:solidFill>
                  <a:schemeClr val="tx2">
                    <a:lumMod val="50000"/>
                  </a:schemeClr>
                </a:solidFill>
                <a:latin typeface="Consolas" panose="020B0609020204030204" pitchFamily="49" charset="0"/>
                <a:cs typeface="Consolas" panose="020B0609020204030204" pitchFamily="49" charset="0"/>
              </a:rPr>
              <a:t>; 0.0</a:t>
            </a:r>
          </a:p>
          <a:p>
            <a:r>
              <a:rPr lang="en-AU" sz="800" dirty="0">
                <a:solidFill>
                  <a:schemeClr val="tx2">
                    <a:lumMod val="50000"/>
                  </a:schemeClr>
                </a:solidFill>
                <a:latin typeface="Consolas" panose="020B0609020204030204" pitchFamily="49" charset="0"/>
                <a:cs typeface="Consolas" panose="020B0609020204030204" pitchFamily="49" charset="0"/>
              </a:rPr>
              <a:t>               </a:t>
            </a:r>
            <a:r>
              <a:rPr lang="en-AU" sz="800" dirty="0" err="1">
                <a:solidFill>
                  <a:schemeClr val="tx2">
                    <a:lumMod val="50000"/>
                  </a:schemeClr>
                </a:solidFill>
                <a:latin typeface="Consolas" panose="020B0609020204030204" pitchFamily="49" charset="0"/>
                <a:cs typeface="Consolas" panose="020B0609020204030204" pitchFamily="49" charset="0"/>
              </a:rPr>
              <a:t>kp.d.write</a:t>
            </a:r>
            <a:r>
              <a:rPr lang="en-AU" sz="800" dirty="0">
                <a:solidFill>
                  <a:schemeClr val="tx2">
                    <a:lumMod val="50000"/>
                  </a:schemeClr>
                </a:solidFill>
                <a:latin typeface="Consolas" panose="020B0609020204030204" pitchFamily="49" charset="0"/>
                <a:cs typeface="Consolas" panose="020B0609020204030204" pitchFamily="49" charset="0"/>
              </a:rPr>
              <a:t>("-"+</a:t>
            </a:r>
            <a:r>
              <a:rPr lang="en-AU" sz="800" dirty="0" err="1">
                <a:solidFill>
                  <a:schemeClr val="tx2">
                    <a:lumMod val="50000"/>
                  </a:schemeClr>
                </a:solidFill>
                <a:latin typeface="Consolas" panose="020B0609020204030204" pitchFamily="49" charset="0"/>
                <a:cs typeface="Consolas" panose="020B0609020204030204" pitchFamily="49" charset="0"/>
              </a:rPr>
              <a:t>kp.d.text</a:t>
            </a:r>
            <a:r>
              <a:rPr lang="en-AU" sz="800" dirty="0">
                <a:solidFill>
                  <a:schemeClr val="tx2">
                    <a:lumMod val="50000"/>
                  </a:schemeClr>
                </a:solidFill>
                <a:latin typeface="Consolas" panose="020B0609020204030204" pitchFamily="49" charset="0"/>
                <a:cs typeface="Consolas" panose="020B0609020204030204" pitchFamily="49" charset="0"/>
              </a:rPr>
              <a:t>)</a:t>
            </a:r>
          </a:p>
          <a:p>
            <a:r>
              <a:rPr lang="en-AU" sz="800" dirty="0">
                <a:solidFill>
                  <a:schemeClr val="tx2">
                    <a:lumMod val="50000"/>
                  </a:schemeClr>
                </a:solidFill>
                <a:latin typeface="Consolas" panose="020B0609020204030204" pitchFamily="49" charset="0"/>
                <a:cs typeface="Consolas" panose="020B0609020204030204" pitchFamily="49" charset="0"/>
              </a:rPr>
              <a:t>             </a:t>
            </a:r>
            <a:r>
              <a:rPr lang="en-AU" sz="800" dirty="0" err="1">
                <a:solidFill>
                  <a:schemeClr val="tx2">
                    <a:lumMod val="50000"/>
                  </a:schemeClr>
                </a:solidFill>
                <a:latin typeface="Consolas" panose="020B0609020204030204" pitchFamily="49" charset="0"/>
                <a:cs typeface="Consolas" panose="020B0609020204030204" pitchFamily="49" charset="0"/>
              </a:rPr>
              <a:t>elsif</a:t>
            </a:r>
            <a:r>
              <a:rPr lang="en-AU" sz="800" dirty="0">
                <a:solidFill>
                  <a:schemeClr val="tx2">
                    <a:lumMod val="50000"/>
                  </a:schemeClr>
                </a:solidFill>
                <a:latin typeface="Consolas" panose="020B0609020204030204" pitchFamily="49" charset="0"/>
                <a:cs typeface="Consolas" panose="020B0609020204030204" pitchFamily="49" charset="0"/>
              </a:rPr>
              <a:t> </a:t>
            </a:r>
            <a:r>
              <a:rPr lang="en-AU" sz="800" dirty="0" err="1">
                <a:solidFill>
                  <a:schemeClr val="tx2">
                    <a:lumMod val="50000"/>
                  </a:schemeClr>
                </a:solidFill>
                <a:latin typeface="Consolas" panose="020B0609020204030204" pitchFamily="49" charset="0"/>
                <a:cs typeface="Consolas" panose="020B0609020204030204" pitchFamily="49" charset="0"/>
              </a:rPr>
              <a:t>kp.d.text.to_f</a:t>
            </a:r>
            <a:r>
              <a:rPr lang="en-AU" sz="800" dirty="0">
                <a:solidFill>
                  <a:schemeClr val="tx2">
                    <a:lumMod val="50000"/>
                  </a:schemeClr>
                </a:solidFill>
                <a:latin typeface="Consolas" panose="020B0609020204030204" pitchFamily="49" charset="0"/>
                <a:cs typeface="Consolas" panose="020B0609020204030204" pitchFamily="49" charset="0"/>
              </a:rPr>
              <a:t> &amp;</a:t>
            </a:r>
            <a:r>
              <a:rPr lang="en-AU" sz="800" dirty="0" err="1">
                <a:solidFill>
                  <a:schemeClr val="tx2">
                    <a:lumMod val="50000"/>
                  </a:schemeClr>
                </a:solidFill>
                <a:latin typeface="Consolas" panose="020B0609020204030204" pitchFamily="49" charset="0"/>
                <a:cs typeface="Consolas" panose="020B0609020204030204" pitchFamily="49" charset="0"/>
              </a:rPr>
              <a:t>lt</a:t>
            </a:r>
            <a:r>
              <a:rPr lang="en-AU" sz="800" dirty="0">
                <a:solidFill>
                  <a:schemeClr val="tx2">
                    <a:lumMod val="50000"/>
                  </a:schemeClr>
                </a:solidFill>
                <a:latin typeface="Consolas" panose="020B0609020204030204" pitchFamily="49" charset="0"/>
                <a:cs typeface="Consolas" panose="020B0609020204030204" pitchFamily="49" charset="0"/>
              </a:rPr>
              <a:t>; 0.0</a:t>
            </a:r>
          </a:p>
          <a:p>
            <a:r>
              <a:rPr lang="en-AU" sz="800" dirty="0">
                <a:solidFill>
                  <a:schemeClr val="tx2">
                    <a:lumMod val="50000"/>
                  </a:schemeClr>
                </a:solidFill>
                <a:latin typeface="Consolas" panose="020B0609020204030204" pitchFamily="49" charset="0"/>
                <a:cs typeface="Consolas" panose="020B0609020204030204" pitchFamily="49" charset="0"/>
              </a:rPr>
              <a:t>               </a:t>
            </a:r>
            <a:r>
              <a:rPr lang="en-AU" sz="800" dirty="0" err="1">
                <a:solidFill>
                  <a:schemeClr val="tx2">
                    <a:lumMod val="50000"/>
                  </a:schemeClr>
                </a:solidFill>
                <a:latin typeface="Consolas" panose="020B0609020204030204" pitchFamily="49" charset="0"/>
                <a:cs typeface="Consolas" panose="020B0609020204030204" pitchFamily="49" charset="0"/>
              </a:rPr>
              <a:t>kp.d.write</a:t>
            </a:r>
            <a:r>
              <a:rPr lang="en-AU" sz="800" dirty="0">
                <a:solidFill>
                  <a:schemeClr val="tx2">
                    <a:lumMod val="50000"/>
                  </a:schemeClr>
                </a:solidFill>
                <a:latin typeface="Consolas" panose="020B0609020204030204" pitchFamily="49" charset="0"/>
                <a:cs typeface="Consolas" panose="020B0609020204030204" pitchFamily="49" charset="0"/>
              </a:rPr>
              <a:t>(</a:t>
            </a:r>
            <a:r>
              <a:rPr lang="en-AU" sz="800" dirty="0" err="1">
                <a:solidFill>
                  <a:schemeClr val="tx2">
                    <a:lumMod val="50000"/>
                  </a:schemeClr>
                </a:solidFill>
                <a:latin typeface="Consolas" panose="020B0609020204030204" pitchFamily="49" charset="0"/>
                <a:cs typeface="Consolas" panose="020B0609020204030204" pitchFamily="49" charset="0"/>
              </a:rPr>
              <a:t>kp.d.text.gsub</a:t>
            </a:r>
            <a:r>
              <a:rPr lang="en-AU" sz="800" dirty="0">
                <a:solidFill>
                  <a:schemeClr val="tx2">
                    <a:lumMod val="50000"/>
                  </a:schemeClr>
                </a:solidFill>
                <a:latin typeface="Consolas" panose="020B0609020204030204" pitchFamily="49" charset="0"/>
                <a:cs typeface="Consolas" panose="020B0609020204030204" pitchFamily="49" charset="0"/>
              </a:rPr>
              <a:t>("-",""))</a:t>
            </a:r>
          </a:p>
          <a:p>
            <a:r>
              <a:rPr lang="en-AU" sz="800" dirty="0">
                <a:solidFill>
                  <a:schemeClr val="tx2">
                    <a:lumMod val="50000"/>
                  </a:schemeClr>
                </a:solidFill>
                <a:latin typeface="Consolas" panose="020B0609020204030204" pitchFamily="49" charset="0"/>
                <a:cs typeface="Consolas" panose="020B0609020204030204" pitchFamily="49" charset="0"/>
              </a:rPr>
              <a:t>             end</a:t>
            </a:r>
          </a:p>
          <a:p>
            <a:r>
              <a:rPr lang="en-AU" sz="800" dirty="0">
                <a:solidFill>
                  <a:schemeClr val="tx2">
                    <a:lumMod val="50000"/>
                  </a:schemeClr>
                </a:solidFill>
                <a:latin typeface="Consolas" panose="020B0609020204030204" pitchFamily="49" charset="0"/>
                <a:cs typeface="Consolas" panose="020B0609020204030204" pitchFamily="49" charset="0"/>
              </a:rPr>
              <a:t>          &lt;/button&gt;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label="0"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("0")&lt;/button&gt;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(".")&lt;/button&gt;</a:t>
            </a:r>
          </a:p>
          <a:p>
            <a:r>
              <a:rPr lang="en-AU" sz="1000" dirty="0">
                <a:solidFill>
                  <a:schemeClr val="tx2">
                    <a:lumMod val="50000"/>
                  </a:schemeClr>
                </a:solidFill>
                <a:latin typeface="Consolas" panose="020B0609020204030204" pitchFamily="49" charset="0"/>
                <a:cs typeface="Consolas" panose="020B0609020204030204" pitchFamily="49" charset="0"/>
              </a:rPr>
              <a:t>      &lt;/panel&gt;</a:t>
            </a:r>
          </a:p>
          <a:p>
            <a:r>
              <a:rPr lang="en-AU" sz="1000" dirty="0">
                <a:solidFill>
                  <a:schemeClr val="tx2">
                    <a:lumMod val="50000"/>
                  </a:schemeClr>
                </a:solidFill>
                <a:latin typeface="Consolas" panose="020B0609020204030204" pitchFamily="49" charset="0"/>
                <a:cs typeface="Consolas" panose="020B0609020204030204" pitchFamily="49" charset="0"/>
              </a:rPr>
              <a:t>      &lt;panel layout="</a:t>
            </a:r>
            <a:r>
              <a:rPr lang="en-AU" sz="1000" dirty="0" err="1">
                <a:solidFill>
                  <a:schemeClr val="tx2">
                    <a:lumMod val="50000"/>
                  </a:schemeClr>
                </a:solidFill>
                <a:latin typeface="Consolas" panose="020B0609020204030204" pitchFamily="49" charset="0"/>
                <a:cs typeface="Consolas" panose="020B0609020204030204" pitchFamily="49" charset="0"/>
              </a:rPr>
              <a:t>xbox</a:t>
            </a:r>
            <a:r>
              <a:rPr lang="en-AU" sz="1000" dirty="0">
                <a:solidFill>
                  <a:schemeClr val="tx2">
                    <a:lumMod val="50000"/>
                  </a:schemeClr>
                </a:solidFill>
                <a:latin typeface="Consolas" panose="020B0609020204030204" pitchFamily="49" charset="0"/>
                <a:cs typeface="Consolas" panose="020B0609020204030204" pitchFamily="49" charset="0"/>
              </a:rPr>
              <a:t>" size="240,100"&gt;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="DEL"  </a:t>
            </a:r>
            <a:r>
              <a:rPr lang="en-AU" sz="900" dirty="0" err="1">
                <a:solidFill>
                  <a:schemeClr val="tx2">
                    <a:lumMod val="50000"/>
                  </a:schemeClr>
                </a:solidFill>
                <a:latin typeface="Consolas" panose="020B0609020204030204" pitchFamily="49" charset="0"/>
                <a:cs typeface="Consolas" panose="020B0609020204030204" pitchFamily="49" charset="0"/>
              </a:rPr>
              <a:t>font_size</a:t>
            </a:r>
            <a:r>
              <a:rPr lang="en-AU" sz="900" dirty="0">
                <a:solidFill>
                  <a:schemeClr val="tx2">
                    <a:lumMod val="50000"/>
                  </a:schemeClr>
                </a:solidFill>
                <a:latin typeface="Consolas" panose="020B0609020204030204" pitchFamily="49" charset="0"/>
                <a:cs typeface="Consolas" panose="020B0609020204030204" pitchFamily="49" charset="0"/>
              </a:rPr>
              <a:t>="20.0" width="125"&gt;</a:t>
            </a:r>
            <a:r>
              <a:rPr lang="en-AU" sz="900" dirty="0" err="1">
                <a:solidFill>
                  <a:schemeClr val="tx2">
                    <a:lumMod val="50000"/>
                  </a:schemeClr>
                </a:solidFill>
                <a:latin typeface="Consolas" panose="020B0609020204030204" pitchFamily="49" charset="0"/>
                <a:cs typeface="Consolas" panose="020B0609020204030204" pitchFamily="49" charset="0"/>
              </a:rPr>
              <a:t>kp.d.delete</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="CLR"  </a:t>
            </a:r>
            <a:r>
              <a:rPr lang="en-AU" sz="900" dirty="0" err="1">
                <a:solidFill>
                  <a:schemeClr val="tx2">
                    <a:lumMod val="50000"/>
                  </a:schemeClr>
                </a:solidFill>
                <a:latin typeface="Consolas" panose="020B0609020204030204" pitchFamily="49" charset="0"/>
                <a:cs typeface="Consolas" panose="020B0609020204030204" pitchFamily="49" charset="0"/>
              </a:rPr>
              <a:t>font_size</a:t>
            </a:r>
            <a:r>
              <a:rPr lang="en-AU" sz="900" dirty="0">
                <a:solidFill>
                  <a:schemeClr val="tx2">
                    <a:lumMod val="50000"/>
                  </a:schemeClr>
                </a:solidFill>
                <a:latin typeface="Consolas" panose="020B0609020204030204" pitchFamily="49" charset="0"/>
                <a:cs typeface="Consolas" panose="020B0609020204030204" pitchFamily="49" charset="0"/>
              </a:rPr>
              <a:t>="20.0" width="125"&gt;</a:t>
            </a:r>
            <a:r>
              <a:rPr lang="en-AU" sz="900" dirty="0" err="1">
                <a:solidFill>
                  <a:schemeClr val="tx2">
                    <a:lumMod val="50000"/>
                  </a:schemeClr>
                </a:solidFill>
                <a:latin typeface="Consolas" panose="020B0609020204030204" pitchFamily="49" charset="0"/>
                <a:cs typeface="Consolas" panose="020B0609020204030204" pitchFamily="49" charset="0"/>
              </a:rPr>
              <a:t>kp.d.clear</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="Cancel" width="125"&gt;</a:t>
            </a:r>
            <a:r>
              <a:rPr lang="en-AU" sz="900" dirty="0" err="1">
                <a:solidFill>
                  <a:schemeClr val="tx2">
                    <a:lumMod val="50000"/>
                  </a:schemeClr>
                </a:solidFill>
                <a:latin typeface="Consolas" panose="020B0609020204030204" pitchFamily="49" charset="0"/>
                <a:cs typeface="Consolas" panose="020B0609020204030204" pitchFamily="49" charset="0"/>
              </a:rPr>
              <a:t>kp.cancel_and_unpost</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="OK" </a:t>
            </a:r>
            <a:r>
              <a:rPr lang="en-AU" sz="900" dirty="0" err="1">
                <a:solidFill>
                  <a:schemeClr val="tx2">
                    <a:lumMod val="50000"/>
                  </a:schemeClr>
                </a:solidFill>
                <a:latin typeface="Consolas" panose="020B0609020204030204" pitchFamily="49" charset="0"/>
                <a:cs typeface="Consolas" panose="020B0609020204030204" pitchFamily="49" charset="0"/>
              </a:rPr>
              <a:t>font_size</a:t>
            </a:r>
            <a:r>
              <a:rPr lang="en-AU" sz="900" dirty="0">
                <a:solidFill>
                  <a:schemeClr val="tx2">
                    <a:lumMod val="50000"/>
                  </a:schemeClr>
                </a:solidFill>
                <a:latin typeface="Consolas" panose="020B0609020204030204" pitchFamily="49" charset="0"/>
                <a:cs typeface="Consolas" panose="020B0609020204030204" pitchFamily="49" charset="0"/>
              </a:rPr>
              <a:t>="20.0" width="125"&gt;</a:t>
            </a:r>
            <a:r>
              <a:rPr lang="en-AU" sz="900" dirty="0" err="1">
                <a:solidFill>
                  <a:schemeClr val="tx2">
                    <a:lumMod val="50000"/>
                  </a:schemeClr>
                </a:solidFill>
                <a:latin typeface="Consolas" panose="020B0609020204030204" pitchFamily="49" charset="0"/>
                <a:cs typeface="Consolas" panose="020B0609020204030204" pitchFamily="49" charset="0"/>
              </a:rPr>
              <a:t>kp.doit</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1000" dirty="0">
                <a:solidFill>
                  <a:schemeClr val="tx2">
                    <a:lumMod val="50000"/>
                  </a:schemeClr>
                </a:solidFill>
                <a:latin typeface="Consolas" panose="020B0609020204030204" pitchFamily="49" charset="0"/>
                <a:cs typeface="Consolas" panose="020B0609020204030204" pitchFamily="49" charset="0"/>
              </a:rPr>
              <a:t>      &lt;/panel&gt;</a:t>
            </a:r>
          </a:p>
          <a:p>
            <a:r>
              <a:rPr lang="en-AU" sz="1000" dirty="0">
                <a:solidFill>
                  <a:schemeClr val="tx2">
                    <a:lumMod val="50000"/>
                  </a:schemeClr>
                </a:solidFill>
                <a:latin typeface="Consolas" panose="020B0609020204030204" pitchFamily="49" charset="0"/>
                <a:cs typeface="Consolas" panose="020B0609020204030204" pitchFamily="49" charset="0"/>
              </a:rPr>
              <a:t>    &lt;/panel&gt;</a:t>
            </a:r>
          </a:p>
          <a:p>
            <a:r>
              <a:rPr lang="en-AU" sz="1000" dirty="0">
                <a:solidFill>
                  <a:schemeClr val="tx2">
                    <a:lumMod val="50000"/>
                  </a:schemeClr>
                </a:solidFill>
                <a:latin typeface="Consolas" panose="020B0609020204030204" pitchFamily="49" charset="0"/>
                <a:cs typeface="Consolas" panose="020B0609020204030204" pitchFamily="49" charset="0"/>
              </a:rPr>
              <a:t> &lt;/dialog&gt;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219" y="1060198"/>
            <a:ext cx="3117115" cy="4261680"/>
          </a:xfrm>
          <a:prstGeom prst="rect">
            <a:avLst/>
          </a:prstGeom>
          <a:ln>
            <a:noFill/>
          </a:ln>
          <a:effectLst>
            <a:outerShdw blurRad="190500" algn="tl" rotWithShape="0">
              <a:srgbClr val="000000">
                <a:alpha val="70000"/>
              </a:srgbClr>
            </a:outerShdw>
          </a:effectLst>
        </p:spPr>
      </p:pic>
      <p:sp>
        <p:nvSpPr>
          <p:cNvPr id="4" name="Rectangle 3"/>
          <p:cNvSpPr/>
          <p:nvPr/>
        </p:nvSpPr>
        <p:spPr>
          <a:xfrm>
            <a:off x="7472219" y="2115129"/>
            <a:ext cx="3055261" cy="25399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Arrow Connector 5"/>
          <p:cNvCxnSpPr/>
          <p:nvPr/>
        </p:nvCxnSpPr>
        <p:spPr>
          <a:xfrm>
            <a:off x="8128000" y="2595419"/>
            <a:ext cx="1874982" cy="92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128000" y="3209636"/>
            <a:ext cx="1874982" cy="92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114973" y="3825053"/>
            <a:ext cx="1874982" cy="92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128000" y="4449355"/>
            <a:ext cx="1874982" cy="92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8238836" y="2670176"/>
            <a:ext cx="1539096" cy="470188"/>
          </a:xfrm>
          <a:prstGeom prst="line">
            <a:avLst/>
          </a:prstGeom>
          <a:ln w="127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8187911" y="3307047"/>
            <a:ext cx="1539096" cy="470188"/>
          </a:xfrm>
          <a:prstGeom prst="line">
            <a:avLst/>
          </a:prstGeom>
          <a:ln w="127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8187911" y="3913227"/>
            <a:ext cx="1539096" cy="470188"/>
          </a:xfrm>
          <a:prstGeom prst="line">
            <a:avLst/>
          </a:prstGeom>
          <a:ln w="127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497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Panels</a:t>
            </a:r>
          </a:p>
        </p:txBody>
      </p:sp>
      <p:sp>
        <p:nvSpPr>
          <p:cNvPr id="2" name="TextBox 1"/>
          <p:cNvSpPr txBox="1"/>
          <p:nvPr/>
        </p:nvSpPr>
        <p:spPr>
          <a:xfrm>
            <a:off x="1721596" y="1126056"/>
            <a:ext cx="8682181" cy="4678204"/>
          </a:xfrm>
          <a:prstGeom prst="rect">
            <a:avLst/>
          </a:prstGeom>
          <a:noFill/>
        </p:spPr>
        <p:txBody>
          <a:bodyPr wrap="square" rtlCol="0">
            <a:spAutoFit/>
          </a:bodyPr>
          <a:lstStyle/>
          <a:p>
            <a:r>
              <a:rPr lang="en-AU" sz="1000" dirty="0">
                <a:solidFill>
                  <a:schemeClr val="tx2">
                    <a:lumMod val="50000"/>
                  </a:schemeClr>
                </a:solidFill>
                <a:latin typeface="Consolas" panose="020B0609020204030204" pitchFamily="49" charset="0"/>
                <a:cs typeface="Consolas" panose="020B0609020204030204" pitchFamily="49" charset="0"/>
              </a:rPr>
              <a:t>&lt;dialog name="</a:t>
            </a:r>
            <a:r>
              <a:rPr lang="en-AU" sz="1000" dirty="0" err="1">
                <a:solidFill>
                  <a:schemeClr val="tx2">
                    <a:lumMod val="50000"/>
                  </a:schemeClr>
                </a:solidFill>
                <a:latin typeface="Consolas" panose="020B0609020204030204" pitchFamily="49" charset="0"/>
                <a:cs typeface="Consolas" panose="020B0609020204030204" pitchFamily="49" charset="0"/>
              </a:rPr>
              <a:t>kp</a:t>
            </a:r>
            <a:r>
              <a:rPr lang="en-AU" sz="1000" dirty="0">
                <a:solidFill>
                  <a:schemeClr val="tx2">
                    <a:lumMod val="50000"/>
                  </a:schemeClr>
                </a:solidFill>
                <a:latin typeface="Consolas" panose="020B0609020204030204" pitchFamily="49" charset="0"/>
                <a:cs typeface="Consolas" panose="020B0609020204030204" pitchFamily="49" charset="0"/>
              </a:rPr>
              <a:t>" title="Keypad"&gt;</a:t>
            </a:r>
          </a:p>
          <a:p>
            <a:r>
              <a:rPr lang="en-AU" sz="1000" dirty="0">
                <a:solidFill>
                  <a:schemeClr val="tx2">
                    <a:lumMod val="50000"/>
                  </a:schemeClr>
                </a:solidFill>
                <a:latin typeface="Consolas" panose="020B0609020204030204" pitchFamily="49" charset="0"/>
                <a:cs typeface="Consolas" panose="020B0609020204030204" pitchFamily="49" charset="0"/>
              </a:rPr>
              <a:t>  &lt;panel layout="</a:t>
            </a:r>
            <a:r>
              <a:rPr lang="en-AU" sz="1000" dirty="0" err="1">
                <a:solidFill>
                  <a:schemeClr val="tx2">
                    <a:lumMod val="50000"/>
                  </a:schemeClr>
                </a:solidFill>
                <a:latin typeface="Consolas" panose="020B0609020204030204" pitchFamily="49" charset="0"/>
                <a:cs typeface="Consolas" panose="020B0609020204030204" pitchFamily="49" charset="0"/>
              </a:rPr>
              <a:t>ybox</a:t>
            </a:r>
            <a:r>
              <a:rPr lang="en-AU" sz="1000" dirty="0">
                <a:solidFill>
                  <a:schemeClr val="tx2">
                    <a:lumMod val="50000"/>
                  </a:schemeClr>
                </a:solidFill>
                <a:latin typeface="Consolas" panose="020B0609020204030204" pitchFamily="49" charset="0"/>
                <a:cs typeface="Consolas" panose="020B0609020204030204" pitchFamily="49" charset="0"/>
              </a:rPr>
              <a:t>"&gt;</a:t>
            </a:r>
          </a:p>
          <a:p>
            <a:r>
              <a:rPr lang="en-AU" sz="1000" dirty="0">
                <a:solidFill>
                  <a:schemeClr val="tx2">
                    <a:lumMod val="50000"/>
                  </a:schemeClr>
                </a:solidFill>
                <a:latin typeface="Consolas" panose="020B0609020204030204" pitchFamily="49" charset="0"/>
                <a:cs typeface="Consolas" panose="020B0609020204030204" pitchFamily="49" charset="0"/>
              </a:rPr>
              <a:t>    &lt;label name="hint" size="240,40" </a:t>
            </a:r>
            <a:r>
              <a:rPr lang="en-AU" sz="1000" dirty="0" err="1">
                <a:solidFill>
                  <a:schemeClr val="tx2">
                    <a:lumMod val="50000"/>
                  </a:schemeClr>
                </a:solidFill>
                <a:latin typeface="Consolas" panose="020B0609020204030204" pitchFamily="49" charset="0"/>
                <a:cs typeface="Consolas" panose="020B0609020204030204" pitchFamily="49" charset="0"/>
              </a:rPr>
              <a:t>font_size</a:t>
            </a:r>
            <a:r>
              <a:rPr lang="en-AU" sz="1000" dirty="0">
                <a:solidFill>
                  <a:schemeClr val="tx2">
                    <a:lumMod val="50000"/>
                  </a:schemeClr>
                </a:solidFill>
                <a:latin typeface="Consolas" panose="020B0609020204030204" pitchFamily="49" charset="0"/>
                <a:cs typeface="Consolas" panose="020B0609020204030204" pitchFamily="49" charset="0"/>
              </a:rPr>
              <a:t>="20.0"/&gt;</a:t>
            </a:r>
          </a:p>
          <a:p>
            <a:r>
              <a:rPr lang="en-AU" sz="1000" dirty="0">
                <a:solidFill>
                  <a:schemeClr val="tx2">
                    <a:lumMod val="50000"/>
                  </a:schemeClr>
                </a:solidFill>
                <a:latin typeface="Consolas" panose="020B0609020204030204" pitchFamily="49" charset="0"/>
                <a:cs typeface="Consolas" panose="020B0609020204030204" pitchFamily="49" charset="0"/>
              </a:rPr>
              <a:t>    &lt;panel layout="</a:t>
            </a:r>
            <a:r>
              <a:rPr lang="en-AU" sz="1000" dirty="0" err="1">
                <a:solidFill>
                  <a:schemeClr val="tx2">
                    <a:lumMod val="50000"/>
                  </a:schemeClr>
                </a:solidFill>
                <a:latin typeface="Consolas" panose="020B0609020204030204" pitchFamily="49" charset="0"/>
                <a:cs typeface="Consolas" panose="020B0609020204030204" pitchFamily="49" charset="0"/>
              </a:rPr>
              <a:t>xbox</a:t>
            </a:r>
            <a:r>
              <a:rPr lang="en-AU" sz="1000" dirty="0">
                <a:solidFill>
                  <a:schemeClr val="tx2">
                    <a:lumMod val="50000"/>
                  </a:schemeClr>
                </a:solidFill>
                <a:latin typeface="Consolas" panose="020B0609020204030204" pitchFamily="49" charset="0"/>
                <a:cs typeface="Consolas" panose="020B0609020204030204" pitchFamily="49" charset="0"/>
              </a:rPr>
              <a:t>"&gt;</a:t>
            </a:r>
          </a:p>
          <a:p>
            <a:r>
              <a:rPr lang="en-AU" sz="800" dirty="0">
                <a:solidFill>
                  <a:schemeClr val="tx2">
                    <a:lumMod val="50000"/>
                  </a:schemeClr>
                </a:solidFill>
                <a:latin typeface="Consolas" panose="020B0609020204030204" pitchFamily="49" charset="0"/>
                <a:cs typeface="Consolas" panose="020B0609020204030204" pitchFamily="49" charset="0"/>
              </a:rPr>
              <a:t>       &lt;field name="d" size="500,100"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="24.0" background="white"/&gt;</a:t>
            </a:r>
          </a:p>
          <a:p>
            <a:r>
              <a:rPr lang="en-AU" sz="1000" dirty="0">
                <a:solidFill>
                  <a:schemeClr val="tx2">
                    <a:lumMod val="50000"/>
                  </a:schemeClr>
                </a:solidFill>
                <a:latin typeface="Consolas" panose="020B0609020204030204" pitchFamily="49" charset="0"/>
                <a:cs typeface="Consolas" panose="020B0609020204030204" pitchFamily="49" charset="0"/>
              </a:rPr>
              <a:t>    &lt;/panel&gt;</a:t>
            </a:r>
          </a:p>
          <a:p>
            <a:pPr lvl="0"/>
            <a:r>
              <a:rPr lang="en-AU" sz="1000" dirty="0">
                <a:solidFill>
                  <a:srgbClr val="545559">
                    <a:lumMod val="50000"/>
                  </a:srgbClr>
                </a:solidFill>
                <a:latin typeface="Consolas" panose="020B0609020204030204" pitchFamily="49" charset="0"/>
                <a:cs typeface="Consolas" panose="020B0609020204030204" pitchFamily="49" charset="0"/>
              </a:rPr>
              <a:t>    &lt;panel layout="grid 0 3"&gt;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label="1"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r>
              <a:rPr lang="en-AU" sz="800" dirty="0" err="1">
                <a:solidFill>
                  <a:srgbClr val="545559">
                    <a:lumMod val="50000"/>
                  </a:srgbClr>
                </a:solidFill>
                <a:latin typeface="Consolas" panose="020B0609020204030204" pitchFamily="49" charset="0"/>
                <a:cs typeface="Consolas" panose="020B0609020204030204" pitchFamily="49" charset="0"/>
              </a:rPr>
              <a:t>kp.d.append</a:t>
            </a:r>
            <a:r>
              <a:rPr lang="en-AU" sz="800" dirty="0">
                <a:solidFill>
                  <a:srgbClr val="545559">
                    <a:lumMod val="50000"/>
                  </a:srgbClr>
                </a:solidFill>
                <a:latin typeface="Consolas" panose="020B0609020204030204" pitchFamily="49" charset="0"/>
                <a:cs typeface="Consolas" panose="020B0609020204030204" pitchFamily="49" charset="0"/>
              </a:rPr>
              <a:t>("1")&lt;/button&gt;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label="2"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r>
              <a:rPr lang="en-AU" sz="800" dirty="0" err="1">
                <a:solidFill>
                  <a:srgbClr val="545559">
                    <a:lumMod val="50000"/>
                  </a:srgbClr>
                </a:solidFill>
                <a:latin typeface="Consolas" panose="020B0609020204030204" pitchFamily="49" charset="0"/>
                <a:cs typeface="Consolas" panose="020B0609020204030204" pitchFamily="49" charset="0"/>
              </a:rPr>
              <a:t>kp.d.append</a:t>
            </a:r>
            <a:r>
              <a:rPr lang="en-AU" sz="800" dirty="0">
                <a:solidFill>
                  <a:srgbClr val="545559">
                    <a:lumMod val="50000"/>
                  </a:srgbClr>
                </a:solidFill>
                <a:latin typeface="Consolas" panose="020B0609020204030204" pitchFamily="49" charset="0"/>
                <a:cs typeface="Consolas" panose="020B0609020204030204" pitchFamily="49" charset="0"/>
              </a:rPr>
              <a:t>("2")&lt;/button&gt;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label="3"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r>
              <a:rPr lang="en-AU" sz="800" dirty="0" err="1">
                <a:solidFill>
                  <a:srgbClr val="545559">
                    <a:lumMod val="50000"/>
                  </a:srgbClr>
                </a:solidFill>
                <a:latin typeface="Consolas" panose="020B0609020204030204" pitchFamily="49" charset="0"/>
                <a:cs typeface="Consolas" panose="020B0609020204030204" pitchFamily="49" charset="0"/>
              </a:rPr>
              <a:t>kp.d.append</a:t>
            </a:r>
            <a:r>
              <a:rPr lang="en-AU" sz="800" dirty="0">
                <a:solidFill>
                  <a:srgbClr val="545559">
                    <a:lumMod val="50000"/>
                  </a:srgbClr>
                </a:solidFill>
                <a:latin typeface="Consolas" panose="020B0609020204030204" pitchFamily="49" charset="0"/>
                <a:cs typeface="Consolas" panose="020B0609020204030204" pitchFamily="49" charset="0"/>
              </a:rPr>
              <a:t>("3")&lt;/button&gt;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label="4"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r>
              <a:rPr lang="en-AU" sz="800" dirty="0" err="1">
                <a:solidFill>
                  <a:srgbClr val="545559">
                    <a:lumMod val="50000"/>
                  </a:srgbClr>
                </a:solidFill>
                <a:latin typeface="Consolas" panose="020B0609020204030204" pitchFamily="49" charset="0"/>
                <a:cs typeface="Consolas" panose="020B0609020204030204" pitchFamily="49" charset="0"/>
              </a:rPr>
              <a:t>kp.d.append</a:t>
            </a:r>
            <a:r>
              <a:rPr lang="en-AU" sz="800" dirty="0">
                <a:solidFill>
                  <a:srgbClr val="545559">
                    <a:lumMod val="50000"/>
                  </a:srgbClr>
                </a:solidFill>
                <a:latin typeface="Consolas" panose="020B0609020204030204" pitchFamily="49" charset="0"/>
                <a:cs typeface="Consolas" panose="020B0609020204030204" pitchFamily="49" charset="0"/>
              </a:rPr>
              <a:t>("4")&lt;/button&gt;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label="5"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r>
              <a:rPr lang="en-AU" sz="800" dirty="0" err="1">
                <a:solidFill>
                  <a:srgbClr val="545559">
                    <a:lumMod val="50000"/>
                  </a:srgbClr>
                </a:solidFill>
                <a:latin typeface="Consolas" panose="020B0609020204030204" pitchFamily="49" charset="0"/>
                <a:cs typeface="Consolas" panose="020B0609020204030204" pitchFamily="49" charset="0"/>
              </a:rPr>
              <a:t>kp.d.append</a:t>
            </a:r>
            <a:r>
              <a:rPr lang="en-AU" sz="800" dirty="0">
                <a:solidFill>
                  <a:srgbClr val="545559">
                    <a:lumMod val="50000"/>
                  </a:srgbClr>
                </a:solidFill>
                <a:latin typeface="Consolas" panose="020B0609020204030204" pitchFamily="49" charset="0"/>
                <a:cs typeface="Consolas" panose="020B0609020204030204" pitchFamily="49" charset="0"/>
              </a:rPr>
              <a:t>("5")&lt;/button&gt;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label="6"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r>
              <a:rPr lang="en-AU" sz="800" dirty="0" err="1">
                <a:solidFill>
                  <a:srgbClr val="545559">
                    <a:lumMod val="50000"/>
                  </a:srgbClr>
                </a:solidFill>
                <a:latin typeface="Consolas" panose="020B0609020204030204" pitchFamily="49" charset="0"/>
                <a:cs typeface="Consolas" panose="020B0609020204030204" pitchFamily="49" charset="0"/>
              </a:rPr>
              <a:t>kp.d.append</a:t>
            </a:r>
            <a:r>
              <a:rPr lang="en-AU" sz="800" dirty="0">
                <a:solidFill>
                  <a:srgbClr val="545559">
                    <a:lumMod val="50000"/>
                  </a:srgbClr>
                </a:solidFill>
                <a:latin typeface="Consolas" panose="020B0609020204030204" pitchFamily="49" charset="0"/>
                <a:cs typeface="Consolas" panose="020B0609020204030204" pitchFamily="49" charset="0"/>
              </a:rPr>
              <a:t>("6")&lt;/button&gt;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label="7"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r>
              <a:rPr lang="en-AU" sz="800" dirty="0" err="1">
                <a:solidFill>
                  <a:srgbClr val="545559">
                    <a:lumMod val="50000"/>
                  </a:srgbClr>
                </a:solidFill>
                <a:latin typeface="Consolas" panose="020B0609020204030204" pitchFamily="49" charset="0"/>
                <a:cs typeface="Consolas" panose="020B0609020204030204" pitchFamily="49" charset="0"/>
              </a:rPr>
              <a:t>kp.d.append</a:t>
            </a:r>
            <a:r>
              <a:rPr lang="en-AU" sz="800" dirty="0">
                <a:solidFill>
                  <a:srgbClr val="545559">
                    <a:lumMod val="50000"/>
                  </a:srgbClr>
                </a:solidFill>
                <a:latin typeface="Consolas" panose="020B0609020204030204" pitchFamily="49" charset="0"/>
                <a:cs typeface="Consolas" panose="020B0609020204030204" pitchFamily="49" charset="0"/>
              </a:rPr>
              <a:t>("7")&lt;/button&gt;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label="8"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r>
              <a:rPr lang="en-AU" sz="800" dirty="0" err="1">
                <a:solidFill>
                  <a:srgbClr val="545559">
                    <a:lumMod val="50000"/>
                  </a:srgbClr>
                </a:solidFill>
                <a:latin typeface="Consolas" panose="020B0609020204030204" pitchFamily="49" charset="0"/>
                <a:cs typeface="Consolas" panose="020B0609020204030204" pitchFamily="49" charset="0"/>
              </a:rPr>
              <a:t>kp.d.append</a:t>
            </a:r>
            <a:r>
              <a:rPr lang="en-AU" sz="800" dirty="0">
                <a:solidFill>
                  <a:srgbClr val="545559">
                    <a:lumMod val="50000"/>
                  </a:srgbClr>
                </a:solidFill>
                <a:latin typeface="Consolas" panose="020B0609020204030204" pitchFamily="49" charset="0"/>
                <a:cs typeface="Consolas" panose="020B0609020204030204" pitchFamily="49" charset="0"/>
              </a:rPr>
              <a:t>("8")&lt;/button&gt;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label="9"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r>
              <a:rPr lang="en-AU" sz="800" dirty="0" err="1">
                <a:solidFill>
                  <a:srgbClr val="545559">
                    <a:lumMod val="50000"/>
                  </a:srgbClr>
                </a:solidFill>
                <a:latin typeface="Consolas" panose="020B0609020204030204" pitchFamily="49" charset="0"/>
                <a:cs typeface="Consolas" panose="020B0609020204030204" pitchFamily="49" charset="0"/>
              </a:rPr>
              <a:t>kp.d.append</a:t>
            </a:r>
            <a:r>
              <a:rPr lang="en-AU" sz="800" dirty="0">
                <a:solidFill>
                  <a:srgbClr val="545559">
                    <a:lumMod val="50000"/>
                  </a:srgbClr>
                </a:solidFill>
                <a:latin typeface="Consolas" panose="020B0609020204030204" pitchFamily="49" charset="0"/>
                <a:cs typeface="Consolas" panose="020B0609020204030204" pitchFamily="49" charset="0"/>
              </a:rPr>
              <a:t>("9")&lt;/button&gt;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p>
          <a:p>
            <a:pPr lvl="0"/>
            <a:r>
              <a:rPr lang="en-AU" sz="800" dirty="0">
                <a:solidFill>
                  <a:srgbClr val="545559">
                    <a:lumMod val="50000"/>
                  </a:srgbClr>
                </a:solidFill>
                <a:latin typeface="Consolas" panose="020B0609020204030204" pitchFamily="49" charset="0"/>
                <a:cs typeface="Consolas" panose="020B0609020204030204" pitchFamily="49" charset="0"/>
              </a:rPr>
              <a:t>             if </a:t>
            </a:r>
            <a:r>
              <a:rPr lang="en-AU" sz="800" dirty="0" err="1">
                <a:solidFill>
                  <a:srgbClr val="545559">
                    <a:lumMod val="50000"/>
                  </a:srgbClr>
                </a:solidFill>
                <a:latin typeface="Consolas" panose="020B0609020204030204" pitchFamily="49" charset="0"/>
                <a:cs typeface="Consolas" panose="020B0609020204030204" pitchFamily="49" charset="0"/>
              </a:rPr>
              <a:t>kp.d.text.to_f</a:t>
            </a:r>
            <a:r>
              <a:rPr lang="en-AU" sz="800" dirty="0">
                <a:solidFill>
                  <a:srgbClr val="545559">
                    <a:lumMod val="50000"/>
                  </a:srgbClr>
                </a:solidFill>
                <a:latin typeface="Consolas" panose="020B0609020204030204" pitchFamily="49" charset="0"/>
                <a:cs typeface="Consolas" panose="020B0609020204030204" pitchFamily="49" charset="0"/>
              </a:rPr>
              <a:t> &amp;</a:t>
            </a:r>
            <a:r>
              <a:rPr lang="en-AU" sz="800" dirty="0" err="1">
                <a:solidFill>
                  <a:srgbClr val="545559">
                    <a:lumMod val="50000"/>
                  </a:srgbClr>
                </a:solidFill>
                <a:latin typeface="Consolas" panose="020B0609020204030204" pitchFamily="49" charset="0"/>
                <a:cs typeface="Consolas" panose="020B0609020204030204" pitchFamily="49" charset="0"/>
              </a:rPr>
              <a:t>gt</a:t>
            </a:r>
            <a:r>
              <a:rPr lang="en-AU" sz="800" dirty="0">
                <a:solidFill>
                  <a:srgbClr val="545559">
                    <a:lumMod val="50000"/>
                  </a:srgbClr>
                </a:solidFill>
                <a:latin typeface="Consolas" panose="020B0609020204030204" pitchFamily="49" charset="0"/>
                <a:cs typeface="Consolas" panose="020B0609020204030204" pitchFamily="49" charset="0"/>
              </a:rPr>
              <a:t>; 0.0</a:t>
            </a:r>
          </a:p>
          <a:p>
            <a:pPr lvl="0"/>
            <a:r>
              <a:rPr lang="en-AU" sz="800" dirty="0">
                <a:solidFill>
                  <a:srgbClr val="545559">
                    <a:lumMod val="50000"/>
                  </a:srgbClr>
                </a:solidFill>
                <a:latin typeface="Consolas" panose="020B0609020204030204" pitchFamily="49" charset="0"/>
                <a:cs typeface="Consolas" panose="020B0609020204030204" pitchFamily="49" charset="0"/>
              </a:rPr>
              <a:t>               </a:t>
            </a:r>
            <a:r>
              <a:rPr lang="en-AU" sz="800" dirty="0" err="1">
                <a:solidFill>
                  <a:srgbClr val="545559">
                    <a:lumMod val="50000"/>
                  </a:srgbClr>
                </a:solidFill>
                <a:latin typeface="Consolas" panose="020B0609020204030204" pitchFamily="49" charset="0"/>
                <a:cs typeface="Consolas" panose="020B0609020204030204" pitchFamily="49" charset="0"/>
              </a:rPr>
              <a:t>kp.d.write</a:t>
            </a:r>
            <a:r>
              <a:rPr lang="en-AU" sz="800" dirty="0">
                <a:solidFill>
                  <a:srgbClr val="545559">
                    <a:lumMod val="50000"/>
                  </a:srgbClr>
                </a:solidFill>
                <a:latin typeface="Consolas" panose="020B0609020204030204" pitchFamily="49" charset="0"/>
                <a:cs typeface="Consolas" panose="020B0609020204030204" pitchFamily="49" charset="0"/>
              </a:rPr>
              <a:t>("-"+</a:t>
            </a:r>
            <a:r>
              <a:rPr lang="en-AU" sz="800" dirty="0" err="1">
                <a:solidFill>
                  <a:srgbClr val="545559">
                    <a:lumMod val="50000"/>
                  </a:srgbClr>
                </a:solidFill>
                <a:latin typeface="Consolas" panose="020B0609020204030204" pitchFamily="49" charset="0"/>
                <a:cs typeface="Consolas" panose="020B0609020204030204" pitchFamily="49" charset="0"/>
              </a:rPr>
              <a:t>kp.d.text</a:t>
            </a:r>
            <a:r>
              <a:rPr lang="en-AU" sz="800" dirty="0">
                <a:solidFill>
                  <a:srgbClr val="545559">
                    <a:lumMod val="50000"/>
                  </a:srgbClr>
                </a:solidFill>
                <a:latin typeface="Consolas" panose="020B0609020204030204" pitchFamily="49" charset="0"/>
                <a:cs typeface="Consolas" panose="020B0609020204030204" pitchFamily="49" charset="0"/>
              </a:rPr>
              <a:t>)</a:t>
            </a:r>
          </a:p>
          <a:p>
            <a:pPr lvl="0"/>
            <a:r>
              <a:rPr lang="en-AU" sz="800" dirty="0">
                <a:solidFill>
                  <a:srgbClr val="545559">
                    <a:lumMod val="50000"/>
                  </a:srgbClr>
                </a:solidFill>
                <a:latin typeface="Consolas" panose="020B0609020204030204" pitchFamily="49" charset="0"/>
                <a:cs typeface="Consolas" panose="020B0609020204030204" pitchFamily="49" charset="0"/>
              </a:rPr>
              <a:t>             </a:t>
            </a:r>
            <a:r>
              <a:rPr lang="en-AU" sz="800" dirty="0" err="1">
                <a:solidFill>
                  <a:srgbClr val="545559">
                    <a:lumMod val="50000"/>
                  </a:srgbClr>
                </a:solidFill>
                <a:latin typeface="Consolas" panose="020B0609020204030204" pitchFamily="49" charset="0"/>
                <a:cs typeface="Consolas" panose="020B0609020204030204" pitchFamily="49" charset="0"/>
              </a:rPr>
              <a:t>elsif</a:t>
            </a:r>
            <a:r>
              <a:rPr lang="en-AU" sz="800" dirty="0">
                <a:solidFill>
                  <a:srgbClr val="545559">
                    <a:lumMod val="50000"/>
                  </a:srgbClr>
                </a:solidFill>
                <a:latin typeface="Consolas" panose="020B0609020204030204" pitchFamily="49" charset="0"/>
                <a:cs typeface="Consolas" panose="020B0609020204030204" pitchFamily="49" charset="0"/>
              </a:rPr>
              <a:t> </a:t>
            </a:r>
            <a:r>
              <a:rPr lang="en-AU" sz="800" dirty="0" err="1">
                <a:solidFill>
                  <a:srgbClr val="545559">
                    <a:lumMod val="50000"/>
                  </a:srgbClr>
                </a:solidFill>
                <a:latin typeface="Consolas" panose="020B0609020204030204" pitchFamily="49" charset="0"/>
                <a:cs typeface="Consolas" panose="020B0609020204030204" pitchFamily="49" charset="0"/>
              </a:rPr>
              <a:t>kp.d.text.to_f</a:t>
            </a:r>
            <a:r>
              <a:rPr lang="en-AU" sz="800" dirty="0">
                <a:solidFill>
                  <a:srgbClr val="545559">
                    <a:lumMod val="50000"/>
                  </a:srgbClr>
                </a:solidFill>
                <a:latin typeface="Consolas" panose="020B0609020204030204" pitchFamily="49" charset="0"/>
                <a:cs typeface="Consolas" panose="020B0609020204030204" pitchFamily="49" charset="0"/>
              </a:rPr>
              <a:t> &amp;</a:t>
            </a:r>
            <a:r>
              <a:rPr lang="en-AU" sz="800" dirty="0" err="1">
                <a:solidFill>
                  <a:srgbClr val="545559">
                    <a:lumMod val="50000"/>
                  </a:srgbClr>
                </a:solidFill>
                <a:latin typeface="Consolas" panose="020B0609020204030204" pitchFamily="49" charset="0"/>
                <a:cs typeface="Consolas" panose="020B0609020204030204" pitchFamily="49" charset="0"/>
              </a:rPr>
              <a:t>lt</a:t>
            </a:r>
            <a:r>
              <a:rPr lang="en-AU" sz="800" dirty="0">
                <a:solidFill>
                  <a:srgbClr val="545559">
                    <a:lumMod val="50000"/>
                  </a:srgbClr>
                </a:solidFill>
                <a:latin typeface="Consolas" panose="020B0609020204030204" pitchFamily="49" charset="0"/>
                <a:cs typeface="Consolas" panose="020B0609020204030204" pitchFamily="49" charset="0"/>
              </a:rPr>
              <a:t>; 0.0</a:t>
            </a:r>
          </a:p>
          <a:p>
            <a:pPr lvl="0"/>
            <a:r>
              <a:rPr lang="en-AU" sz="800" dirty="0">
                <a:solidFill>
                  <a:srgbClr val="545559">
                    <a:lumMod val="50000"/>
                  </a:srgbClr>
                </a:solidFill>
                <a:latin typeface="Consolas" panose="020B0609020204030204" pitchFamily="49" charset="0"/>
                <a:cs typeface="Consolas" panose="020B0609020204030204" pitchFamily="49" charset="0"/>
              </a:rPr>
              <a:t>               </a:t>
            </a:r>
            <a:r>
              <a:rPr lang="en-AU" sz="800" dirty="0" err="1">
                <a:solidFill>
                  <a:srgbClr val="545559">
                    <a:lumMod val="50000"/>
                  </a:srgbClr>
                </a:solidFill>
                <a:latin typeface="Consolas" panose="020B0609020204030204" pitchFamily="49" charset="0"/>
                <a:cs typeface="Consolas" panose="020B0609020204030204" pitchFamily="49" charset="0"/>
              </a:rPr>
              <a:t>kp.d.write</a:t>
            </a:r>
            <a:r>
              <a:rPr lang="en-AU" sz="800" dirty="0">
                <a:solidFill>
                  <a:srgbClr val="545559">
                    <a:lumMod val="50000"/>
                  </a:srgbClr>
                </a:solidFill>
                <a:latin typeface="Consolas" panose="020B0609020204030204" pitchFamily="49" charset="0"/>
                <a:cs typeface="Consolas" panose="020B0609020204030204" pitchFamily="49" charset="0"/>
              </a:rPr>
              <a:t>(</a:t>
            </a:r>
            <a:r>
              <a:rPr lang="en-AU" sz="800" dirty="0" err="1">
                <a:solidFill>
                  <a:srgbClr val="545559">
                    <a:lumMod val="50000"/>
                  </a:srgbClr>
                </a:solidFill>
                <a:latin typeface="Consolas" panose="020B0609020204030204" pitchFamily="49" charset="0"/>
                <a:cs typeface="Consolas" panose="020B0609020204030204" pitchFamily="49" charset="0"/>
              </a:rPr>
              <a:t>kp.d.text.gsub</a:t>
            </a:r>
            <a:r>
              <a:rPr lang="en-AU" sz="800" dirty="0">
                <a:solidFill>
                  <a:srgbClr val="545559">
                    <a:lumMod val="50000"/>
                  </a:srgbClr>
                </a:solidFill>
                <a:latin typeface="Consolas" panose="020B0609020204030204" pitchFamily="49" charset="0"/>
                <a:cs typeface="Consolas" panose="020B0609020204030204" pitchFamily="49" charset="0"/>
              </a:rPr>
              <a:t>("-",""))</a:t>
            </a:r>
          </a:p>
          <a:p>
            <a:pPr lvl="0"/>
            <a:r>
              <a:rPr lang="en-AU" sz="800" dirty="0">
                <a:solidFill>
                  <a:srgbClr val="545559">
                    <a:lumMod val="50000"/>
                  </a:srgbClr>
                </a:solidFill>
                <a:latin typeface="Consolas" panose="020B0609020204030204" pitchFamily="49" charset="0"/>
                <a:cs typeface="Consolas" panose="020B0609020204030204" pitchFamily="49" charset="0"/>
              </a:rPr>
              <a:t>             end</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label="0"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r>
              <a:rPr lang="en-AU" sz="800" dirty="0" err="1">
                <a:solidFill>
                  <a:srgbClr val="545559">
                    <a:lumMod val="50000"/>
                  </a:srgbClr>
                </a:solidFill>
                <a:latin typeface="Consolas" panose="020B0609020204030204" pitchFamily="49" charset="0"/>
                <a:cs typeface="Consolas" panose="020B0609020204030204" pitchFamily="49" charset="0"/>
              </a:rPr>
              <a:t>kp.d.append</a:t>
            </a:r>
            <a:r>
              <a:rPr lang="en-AU" sz="800" dirty="0">
                <a:solidFill>
                  <a:srgbClr val="545559">
                    <a:lumMod val="50000"/>
                  </a:srgbClr>
                </a:solidFill>
                <a:latin typeface="Consolas" panose="020B0609020204030204" pitchFamily="49" charset="0"/>
                <a:cs typeface="Consolas" panose="020B0609020204030204" pitchFamily="49" charset="0"/>
              </a:rPr>
              <a:t>("0")&lt;/button&gt;</a:t>
            </a:r>
          </a:p>
          <a:p>
            <a:pPr lvl="0"/>
            <a:r>
              <a:rPr lang="en-AU" sz="800" dirty="0">
                <a:solidFill>
                  <a:srgbClr val="545559">
                    <a:lumMod val="50000"/>
                  </a:srgbClr>
                </a:solidFill>
                <a:latin typeface="Consolas" panose="020B0609020204030204" pitchFamily="49" charset="0"/>
                <a:cs typeface="Consolas" panose="020B0609020204030204" pitchFamily="49" charset="0"/>
              </a:rPr>
              <a:t>          &lt;button label="."    size="100,100" </a:t>
            </a:r>
            <a:r>
              <a:rPr lang="en-AU" sz="800" dirty="0" err="1">
                <a:solidFill>
                  <a:srgbClr val="545559">
                    <a:lumMod val="50000"/>
                  </a:srgbClr>
                </a:solidFill>
                <a:latin typeface="Consolas" panose="020B0609020204030204" pitchFamily="49" charset="0"/>
                <a:cs typeface="Consolas" panose="020B0609020204030204" pitchFamily="49" charset="0"/>
              </a:rPr>
              <a:t>font_size</a:t>
            </a:r>
            <a:r>
              <a:rPr lang="en-AU" sz="800" dirty="0">
                <a:solidFill>
                  <a:srgbClr val="545559">
                    <a:lumMod val="50000"/>
                  </a:srgbClr>
                </a:solidFill>
                <a:latin typeface="Consolas" panose="020B0609020204030204" pitchFamily="49" charset="0"/>
                <a:cs typeface="Consolas" panose="020B0609020204030204" pitchFamily="49" charset="0"/>
              </a:rPr>
              <a:t>="20.0"&gt;</a:t>
            </a:r>
            <a:r>
              <a:rPr lang="en-AU" sz="800" dirty="0" err="1">
                <a:solidFill>
                  <a:srgbClr val="545559">
                    <a:lumMod val="50000"/>
                  </a:srgbClr>
                </a:solidFill>
                <a:latin typeface="Consolas" panose="020B0609020204030204" pitchFamily="49" charset="0"/>
                <a:cs typeface="Consolas" panose="020B0609020204030204" pitchFamily="49" charset="0"/>
              </a:rPr>
              <a:t>kp.d.append</a:t>
            </a:r>
            <a:r>
              <a:rPr lang="en-AU" sz="800" dirty="0">
                <a:solidFill>
                  <a:srgbClr val="545559">
                    <a:lumMod val="50000"/>
                  </a:srgbClr>
                </a:solidFill>
                <a:latin typeface="Consolas" panose="020B0609020204030204" pitchFamily="49" charset="0"/>
                <a:cs typeface="Consolas" panose="020B0609020204030204" pitchFamily="49" charset="0"/>
              </a:rPr>
              <a:t>(".")&lt;/button&gt;</a:t>
            </a:r>
          </a:p>
          <a:p>
            <a:pPr lvl="0"/>
            <a:r>
              <a:rPr lang="en-AU" sz="1000" dirty="0">
                <a:solidFill>
                  <a:schemeClr val="tx2">
                    <a:lumMod val="50000"/>
                  </a:schemeClr>
                </a:solidFill>
                <a:latin typeface="Consolas" panose="020B0609020204030204" pitchFamily="49" charset="0"/>
                <a:cs typeface="Consolas" panose="020B0609020204030204" pitchFamily="49" charset="0"/>
              </a:rPr>
              <a:t>      &lt;/panel&gt;</a:t>
            </a:r>
          </a:p>
          <a:p>
            <a:r>
              <a:rPr lang="en-AU" sz="1000" dirty="0">
                <a:solidFill>
                  <a:schemeClr val="tx2">
                    <a:lumMod val="50000"/>
                  </a:schemeClr>
                </a:solidFill>
                <a:latin typeface="Consolas" panose="020B0609020204030204" pitchFamily="49" charset="0"/>
                <a:cs typeface="Consolas" panose="020B0609020204030204" pitchFamily="49" charset="0"/>
              </a:rPr>
              <a:t>      &lt;panel </a:t>
            </a:r>
            <a:r>
              <a:rPr lang="en-AU" sz="1000" b="1" dirty="0">
                <a:solidFill>
                  <a:schemeClr val="tx2">
                    <a:lumMod val="50000"/>
                  </a:schemeClr>
                </a:solidFill>
                <a:highlight>
                  <a:srgbClr val="FFFF00"/>
                </a:highlight>
                <a:latin typeface="Consolas" panose="020B0609020204030204" pitchFamily="49" charset="0"/>
                <a:cs typeface="Consolas" panose="020B0609020204030204" pitchFamily="49" charset="0"/>
              </a:rPr>
              <a:t>layout="</a:t>
            </a:r>
            <a:r>
              <a:rPr lang="en-AU" sz="1000" b="1" dirty="0" err="1">
                <a:solidFill>
                  <a:schemeClr val="tx2">
                    <a:lumMod val="50000"/>
                  </a:schemeClr>
                </a:solidFill>
                <a:highlight>
                  <a:srgbClr val="FFFF00"/>
                </a:highlight>
                <a:latin typeface="Consolas" panose="020B0609020204030204" pitchFamily="49" charset="0"/>
                <a:cs typeface="Consolas" panose="020B0609020204030204" pitchFamily="49" charset="0"/>
              </a:rPr>
              <a:t>xbox</a:t>
            </a:r>
            <a:r>
              <a:rPr lang="en-AU" sz="1000" b="1" dirty="0">
                <a:solidFill>
                  <a:schemeClr val="tx2">
                    <a:lumMod val="50000"/>
                  </a:schemeClr>
                </a:solidFill>
                <a:highlight>
                  <a:srgbClr val="FFFF00"/>
                </a:highlight>
                <a:latin typeface="Consolas" panose="020B0609020204030204" pitchFamily="49" charset="0"/>
                <a:cs typeface="Consolas" panose="020B0609020204030204" pitchFamily="49" charset="0"/>
              </a:rPr>
              <a:t>" </a:t>
            </a:r>
            <a:r>
              <a:rPr lang="en-AU" sz="1000" dirty="0">
                <a:solidFill>
                  <a:schemeClr val="tx2">
                    <a:lumMod val="50000"/>
                  </a:schemeClr>
                </a:solidFill>
                <a:latin typeface="Consolas" panose="020B0609020204030204" pitchFamily="49" charset="0"/>
                <a:cs typeface="Consolas" panose="020B0609020204030204" pitchFamily="49" charset="0"/>
              </a:rPr>
              <a:t>size="240,100"&gt;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="DEL"  </a:t>
            </a:r>
            <a:r>
              <a:rPr lang="en-AU" sz="900" dirty="0" err="1">
                <a:solidFill>
                  <a:schemeClr val="tx2">
                    <a:lumMod val="50000"/>
                  </a:schemeClr>
                </a:solidFill>
                <a:latin typeface="Consolas" panose="020B0609020204030204" pitchFamily="49" charset="0"/>
                <a:cs typeface="Consolas" panose="020B0609020204030204" pitchFamily="49" charset="0"/>
              </a:rPr>
              <a:t>font_size</a:t>
            </a:r>
            <a:r>
              <a:rPr lang="en-AU" sz="900" dirty="0">
                <a:solidFill>
                  <a:schemeClr val="tx2">
                    <a:lumMod val="50000"/>
                  </a:schemeClr>
                </a:solidFill>
                <a:latin typeface="Consolas" panose="020B0609020204030204" pitchFamily="49" charset="0"/>
                <a:cs typeface="Consolas" panose="020B0609020204030204" pitchFamily="49" charset="0"/>
              </a:rPr>
              <a:t>="20.0" width="125"&gt;</a:t>
            </a:r>
            <a:r>
              <a:rPr lang="en-AU" sz="900" dirty="0" err="1">
                <a:solidFill>
                  <a:schemeClr val="tx2">
                    <a:lumMod val="50000"/>
                  </a:schemeClr>
                </a:solidFill>
                <a:latin typeface="Consolas" panose="020B0609020204030204" pitchFamily="49" charset="0"/>
                <a:cs typeface="Consolas" panose="020B0609020204030204" pitchFamily="49" charset="0"/>
              </a:rPr>
              <a:t>kp.d.delete</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="CLR"  </a:t>
            </a:r>
            <a:r>
              <a:rPr lang="en-AU" sz="900" dirty="0" err="1">
                <a:solidFill>
                  <a:schemeClr val="tx2">
                    <a:lumMod val="50000"/>
                  </a:schemeClr>
                </a:solidFill>
                <a:latin typeface="Consolas" panose="020B0609020204030204" pitchFamily="49" charset="0"/>
                <a:cs typeface="Consolas" panose="020B0609020204030204" pitchFamily="49" charset="0"/>
              </a:rPr>
              <a:t>font_size</a:t>
            </a:r>
            <a:r>
              <a:rPr lang="en-AU" sz="900" dirty="0">
                <a:solidFill>
                  <a:schemeClr val="tx2">
                    <a:lumMod val="50000"/>
                  </a:schemeClr>
                </a:solidFill>
                <a:latin typeface="Consolas" panose="020B0609020204030204" pitchFamily="49" charset="0"/>
                <a:cs typeface="Consolas" panose="020B0609020204030204" pitchFamily="49" charset="0"/>
              </a:rPr>
              <a:t>="20.0" width="125"&gt;</a:t>
            </a:r>
            <a:r>
              <a:rPr lang="en-AU" sz="900" dirty="0" err="1">
                <a:solidFill>
                  <a:schemeClr val="tx2">
                    <a:lumMod val="50000"/>
                  </a:schemeClr>
                </a:solidFill>
                <a:latin typeface="Consolas" panose="020B0609020204030204" pitchFamily="49" charset="0"/>
                <a:cs typeface="Consolas" panose="020B0609020204030204" pitchFamily="49" charset="0"/>
              </a:rPr>
              <a:t>kp.d.clear</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="Cancel" width="125"&gt;</a:t>
            </a:r>
            <a:r>
              <a:rPr lang="en-AU" sz="900" dirty="0" err="1">
                <a:solidFill>
                  <a:schemeClr val="tx2">
                    <a:lumMod val="50000"/>
                  </a:schemeClr>
                </a:solidFill>
                <a:latin typeface="Consolas" panose="020B0609020204030204" pitchFamily="49" charset="0"/>
                <a:cs typeface="Consolas" panose="020B0609020204030204" pitchFamily="49" charset="0"/>
              </a:rPr>
              <a:t>kp.cancel_and_unpost</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="OK" </a:t>
            </a:r>
            <a:r>
              <a:rPr lang="en-AU" sz="900" dirty="0" err="1">
                <a:solidFill>
                  <a:schemeClr val="tx2">
                    <a:lumMod val="50000"/>
                  </a:schemeClr>
                </a:solidFill>
                <a:latin typeface="Consolas" panose="020B0609020204030204" pitchFamily="49" charset="0"/>
                <a:cs typeface="Consolas" panose="020B0609020204030204" pitchFamily="49" charset="0"/>
              </a:rPr>
              <a:t>font_size</a:t>
            </a:r>
            <a:r>
              <a:rPr lang="en-AU" sz="900" dirty="0">
                <a:solidFill>
                  <a:schemeClr val="tx2">
                    <a:lumMod val="50000"/>
                  </a:schemeClr>
                </a:solidFill>
                <a:latin typeface="Consolas" panose="020B0609020204030204" pitchFamily="49" charset="0"/>
                <a:cs typeface="Consolas" panose="020B0609020204030204" pitchFamily="49" charset="0"/>
              </a:rPr>
              <a:t>="20.0" width="125"&gt;</a:t>
            </a:r>
            <a:r>
              <a:rPr lang="en-AU" sz="900" dirty="0" err="1">
                <a:solidFill>
                  <a:schemeClr val="tx2">
                    <a:lumMod val="50000"/>
                  </a:schemeClr>
                </a:solidFill>
                <a:latin typeface="Consolas" panose="020B0609020204030204" pitchFamily="49" charset="0"/>
                <a:cs typeface="Consolas" panose="020B0609020204030204" pitchFamily="49" charset="0"/>
              </a:rPr>
              <a:t>kp.doit</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1000" dirty="0">
                <a:solidFill>
                  <a:schemeClr val="tx2">
                    <a:lumMod val="50000"/>
                  </a:schemeClr>
                </a:solidFill>
                <a:latin typeface="Consolas" panose="020B0609020204030204" pitchFamily="49" charset="0"/>
                <a:cs typeface="Consolas" panose="020B0609020204030204" pitchFamily="49" charset="0"/>
              </a:rPr>
              <a:t>      &lt;/panel&gt;</a:t>
            </a:r>
          </a:p>
          <a:p>
            <a:r>
              <a:rPr lang="en-AU" sz="1000" dirty="0">
                <a:solidFill>
                  <a:schemeClr val="tx2">
                    <a:lumMod val="50000"/>
                  </a:schemeClr>
                </a:solidFill>
                <a:latin typeface="Consolas" panose="020B0609020204030204" pitchFamily="49" charset="0"/>
                <a:cs typeface="Consolas" panose="020B0609020204030204" pitchFamily="49" charset="0"/>
              </a:rPr>
              <a:t>    &lt;/panel&gt;</a:t>
            </a:r>
          </a:p>
          <a:p>
            <a:r>
              <a:rPr lang="en-AU" sz="1000" dirty="0">
                <a:solidFill>
                  <a:schemeClr val="tx2">
                    <a:lumMod val="50000"/>
                  </a:schemeClr>
                </a:solidFill>
                <a:latin typeface="Consolas" panose="020B0609020204030204" pitchFamily="49" charset="0"/>
                <a:cs typeface="Consolas" panose="020B0609020204030204" pitchFamily="49" charset="0"/>
              </a:rPr>
              <a:t> &lt;/dialog&gt;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219" y="1060198"/>
            <a:ext cx="3117115" cy="4261680"/>
          </a:xfrm>
          <a:prstGeom prst="rect">
            <a:avLst/>
          </a:prstGeom>
          <a:ln>
            <a:noFill/>
          </a:ln>
          <a:effectLst>
            <a:outerShdw blurRad="190500" algn="tl" rotWithShape="0">
              <a:srgbClr val="000000">
                <a:alpha val="70000"/>
              </a:srgbClr>
            </a:outerShdw>
          </a:effectLst>
        </p:spPr>
      </p:pic>
      <p:sp>
        <p:nvSpPr>
          <p:cNvPr id="4" name="Rectangle 3"/>
          <p:cNvSpPr/>
          <p:nvPr/>
        </p:nvSpPr>
        <p:spPr>
          <a:xfrm>
            <a:off x="7524834" y="4616809"/>
            <a:ext cx="3055261" cy="6348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 name="Straight Arrow Connector 15"/>
          <p:cNvCxnSpPr/>
          <p:nvPr/>
        </p:nvCxnSpPr>
        <p:spPr>
          <a:xfrm>
            <a:off x="8128001" y="5054687"/>
            <a:ext cx="1865745" cy="68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446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Panels</a:t>
            </a:r>
          </a:p>
        </p:txBody>
      </p:sp>
      <p:sp>
        <p:nvSpPr>
          <p:cNvPr id="2" name="TextBox 1"/>
          <p:cNvSpPr txBox="1"/>
          <p:nvPr/>
        </p:nvSpPr>
        <p:spPr>
          <a:xfrm>
            <a:off x="1721596" y="1126057"/>
            <a:ext cx="8682181" cy="4770537"/>
          </a:xfrm>
          <a:prstGeom prst="rect">
            <a:avLst/>
          </a:prstGeom>
          <a:noFill/>
        </p:spPr>
        <p:txBody>
          <a:bodyPr wrap="square" rtlCol="0">
            <a:spAutoFit/>
          </a:bodyPr>
          <a:lstStyle/>
          <a:p>
            <a:r>
              <a:rPr lang="en-AU" sz="1000" dirty="0">
                <a:solidFill>
                  <a:schemeClr val="tx2">
                    <a:lumMod val="50000"/>
                  </a:schemeClr>
                </a:solidFill>
                <a:latin typeface="Consolas" panose="020B0609020204030204" pitchFamily="49" charset="0"/>
                <a:cs typeface="Consolas" panose="020B0609020204030204" pitchFamily="49" charset="0"/>
              </a:rPr>
              <a:t>&lt;dialog name="</a:t>
            </a:r>
            <a:r>
              <a:rPr lang="en-AU" sz="1000" dirty="0" err="1">
                <a:solidFill>
                  <a:schemeClr val="tx2">
                    <a:lumMod val="50000"/>
                  </a:schemeClr>
                </a:solidFill>
                <a:latin typeface="Consolas" panose="020B0609020204030204" pitchFamily="49" charset="0"/>
                <a:cs typeface="Consolas" panose="020B0609020204030204" pitchFamily="49" charset="0"/>
              </a:rPr>
              <a:t>kp</a:t>
            </a:r>
            <a:r>
              <a:rPr lang="en-AU" sz="1000" dirty="0">
                <a:solidFill>
                  <a:schemeClr val="tx2">
                    <a:lumMod val="50000"/>
                  </a:schemeClr>
                </a:solidFill>
                <a:latin typeface="Consolas" panose="020B0609020204030204" pitchFamily="49" charset="0"/>
                <a:cs typeface="Consolas" panose="020B0609020204030204" pitchFamily="49" charset="0"/>
              </a:rPr>
              <a:t>" title="Keypad"&gt;</a:t>
            </a:r>
          </a:p>
          <a:p>
            <a:r>
              <a:rPr lang="en-AU" sz="1000" dirty="0">
                <a:solidFill>
                  <a:schemeClr val="tx2">
                    <a:lumMod val="50000"/>
                  </a:schemeClr>
                </a:solidFill>
                <a:latin typeface="Consolas" panose="020B0609020204030204" pitchFamily="49" charset="0"/>
                <a:cs typeface="Consolas" panose="020B0609020204030204" pitchFamily="49" charset="0"/>
              </a:rPr>
              <a:t>  &lt;panel </a:t>
            </a:r>
            <a:r>
              <a:rPr lang="en-AU" sz="1000" b="1" dirty="0">
                <a:solidFill>
                  <a:schemeClr val="tx2">
                    <a:lumMod val="50000"/>
                  </a:schemeClr>
                </a:solidFill>
                <a:highlight>
                  <a:srgbClr val="FFFF00"/>
                </a:highlight>
                <a:latin typeface="Consolas" panose="020B0609020204030204" pitchFamily="49" charset="0"/>
                <a:cs typeface="Consolas" panose="020B0609020204030204" pitchFamily="49" charset="0"/>
              </a:rPr>
              <a:t>layout="</a:t>
            </a:r>
            <a:r>
              <a:rPr lang="en-AU" sz="1000" b="1" dirty="0" err="1">
                <a:solidFill>
                  <a:schemeClr val="tx2">
                    <a:lumMod val="50000"/>
                  </a:schemeClr>
                </a:solidFill>
                <a:highlight>
                  <a:srgbClr val="FFFF00"/>
                </a:highlight>
                <a:latin typeface="Consolas" panose="020B0609020204030204" pitchFamily="49" charset="0"/>
                <a:cs typeface="Consolas" panose="020B0609020204030204" pitchFamily="49" charset="0"/>
              </a:rPr>
              <a:t>ybox</a:t>
            </a:r>
            <a:r>
              <a:rPr lang="en-AU" sz="1000" b="1" dirty="0">
                <a:solidFill>
                  <a:schemeClr val="tx2">
                    <a:lumMod val="50000"/>
                  </a:schemeClr>
                </a:solidFill>
                <a:highlight>
                  <a:srgbClr val="FFFF00"/>
                </a:highlight>
                <a:latin typeface="Consolas" panose="020B0609020204030204" pitchFamily="49" charset="0"/>
                <a:cs typeface="Consolas" panose="020B0609020204030204" pitchFamily="49" charset="0"/>
              </a:rPr>
              <a:t>"</a:t>
            </a:r>
            <a:r>
              <a:rPr lang="en-AU" sz="1000" dirty="0">
                <a:solidFill>
                  <a:schemeClr val="tx2">
                    <a:lumMod val="50000"/>
                  </a:schemeClr>
                </a:solidFill>
                <a:latin typeface="Consolas" panose="020B0609020204030204" pitchFamily="49" charset="0"/>
                <a:cs typeface="Consolas" panose="020B0609020204030204" pitchFamily="49" charset="0"/>
              </a:rPr>
              <a:t>&gt;</a:t>
            </a:r>
          </a:p>
          <a:p>
            <a:r>
              <a:rPr lang="en-AU" sz="1000" dirty="0">
                <a:solidFill>
                  <a:schemeClr val="tx2">
                    <a:lumMod val="50000"/>
                  </a:schemeClr>
                </a:solidFill>
                <a:latin typeface="Consolas" panose="020B0609020204030204" pitchFamily="49" charset="0"/>
                <a:cs typeface="Consolas" panose="020B0609020204030204" pitchFamily="49" charset="0"/>
              </a:rPr>
              <a:t>    &lt;label name="hint" size="240,40" </a:t>
            </a:r>
            <a:r>
              <a:rPr lang="en-AU" sz="1000" dirty="0" err="1">
                <a:solidFill>
                  <a:schemeClr val="tx2">
                    <a:lumMod val="50000"/>
                  </a:schemeClr>
                </a:solidFill>
                <a:latin typeface="Consolas" panose="020B0609020204030204" pitchFamily="49" charset="0"/>
                <a:cs typeface="Consolas" panose="020B0609020204030204" pitchFamily="49" charset="0"/>
              </a:rPr>
              <a:t>font_size</a:t>
            </a:r>
            <a:r>
              <a:rPr lang="en-AU" sz="1000" dirty="0">
                <a:solidFill>
                  <a:schemeClr val="tx2">
                    <a:lumMod val="50000"/>
                  </a:schemeClr>
                </a:solidFill>
                <a:latin typeface="Consolas" panose="020B0609020204030204" pitchFamily="49" charset="0"/>
                <a:cs typeface="Consolas" panose="020B0609020204030204" pitchFamily="49" charset="0"/>
              </a:rPr>
              <a:t>="20.0"/&gt;</a:t>
            </a:r>
          </a:p>
          <a:p>
            <a:r>
              <a:rPr lang="en-AU" sz="1000" dirty="0">
                <a:solidFill>
                  <a:schemeClr val="tx2">
                    <a:lumMod val="50000"/>
                  </a:schemeClr>
                </a:solidFill>
                <a:latin typeface="Consolas" panose="020B0609020204030204" pitchFamily="49" charset="0"/>
                <a:cs typeface="Consolas" panose="020B0609020204030204" pitchFamily="49" charset="0"/>
              </a:rPr>
              <a:t>    &lt;panel layout="</a:t>
            </a:r>
            <a:r>
              <a:rPr lang="en-AU" sz="1000" dirty="0" err="1">
                <a:solidFill>
                  <a:schemeClr val="tx2">
                    <a:lumMod val="50000"/>
                  </a:schemeClr>
                </a:solidFill>
                <a:latin typeface="Consolas" panose="020B0609020204030204" pitchFamily="49" charset="0"/>
                <a:cs typeface="Consolas" panose="020B0609020204030204" pitchFamily="49" charset="0"/>
              </a:rPr>
              <a:t>xbox</a:t>
            </a:r>
            <a:r>
              <a:rPr lang="en-AU" sz="1000" dirty="0">
                <a:solidFill>
                  <a:schemeClr val="tx2">
                    <a:lumMod val="50000"/>
                  </a:schemeClr>
                </a:solidFill>
                <a:latin typeface="Consolas" panose="020B0609020204030204" pitchFamily="49" charset="0"/>
                <a:cs typeface="Consolas" panose="020B0609020204030204" pitchFamily="49" charset="0"/>
              </a:rPr>
              <a:t>"&gt;</a:t>
            </a:r>
          </a:p>
          <a:p>
            <a:r>
              <a:rPr lang="en-AU" sz="800" dirty="0">
                <a:solidFill>
                  <a:schemeClr val="tx2">
                    <a:lumMod val="50000"/>
                  </a:schemeClr>
                </a:solidFill>
                <a:latin typeface="Consolas" panose="020B0609020204030204" pitchFamily="49" charset="0"/>
                <a:cs typeface="Consolas" panose="020B0609020204030204" pitchFamily="49" charset="0"/>
              </a:rPr>
              <a:t>       &lt;field name="d" size="500,100"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="24.0" background="white"/&gt;</a:t>
            </a:r>
          </a:p>
          <a:p>
            <a:r>
              <a:rPr lang="en-AU" sz="1000" dirty="0">
                <a:solidFill>
                  <a:schemeClr val="tx2">
                    <a:lumMod val="50000"/>
                  </a:schemeClr>
                </a:solidFill>
                <a:latin typeface="Consolas" panose="020B0609020204030204" pitchFamily="49" charset="0"/>
                <a:cs typeface="Consolas" panose="020B0609020204030204" pitchFamily="49" charset="0"/>
              </a:rPr>
              <a:t>    &lt;/panel&gt;</a:t>
            </a:r>
          </a:p>
          <a:p>
            <a:r>
              <a:rPr lang="en-AU" sz="1000" dirty="0">
                <a:solidFill>
                  <a:schemeClr val="tx2">
                    <a:lumMod val="50000"/>
                  </a:schemeClr>
                </a:solidFill>
                <a:latin typeface="Consolas" panose="020B0609020204030204" pitchFamily="49" charset="0"/>
                <a:cs typeface="Consolas" panose="020B0609020204030204" pitchFamily="49" charset="0"/>
              </a:rPr>
              <a:t>    &lt;panel layout="grid 0 3"&gt;</a:t>
            </a:r>
          </a:p>
          <a:p>
            <a:r>
              <a:rPr lang="en-AU" sz="800" dirty="0">
                <a:solidFill>
                  <a:schemeClr val="tx2">
                    <a:lumMod val="50000"/>
                  </a:schemeClr>
                </a:solidFill>
                <a:latin typeface="Consolas" panose="020B0609020204030204" pitchFamily="49" charset="0"/>
                <a:cs typeface="Consolas" panose="020B0609020204030204" pitchFamily="49" charset="0"/>
              </a:rPr>
              <a:t>          &lt;button label="1"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("1")&lt;/button&gt;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label="2"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("2")&lt;/button&gt;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label="3"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("3")&lt;/button&gt;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label="4"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("4")&lt;/button&gt;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label="5"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("5")&lt;/button&gt;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label="6"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("6")&lt;/button&gt;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label="7"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("7")&lt;/button&gt;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label="8"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("8")&lt;/button&gt;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label="9"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("9")&lt;/button&gt;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p>
          <a:p>
            <a:r>
              <a:rPr lang="en-AU" sz="800" dirty="0">
                <a:solidFill>
                  <a:schemeClr val="tx2">
                    <a:lumMod val="50000"/>
                  </a:schemeClr>
                </a:solidFill>
                <a:latin typeface="Consolas" panose="020B0609020204030204" pitchFamily="49" charset="0"/>
                <a:cs typeface="Consolas" panose="020B0609020204030204" pitchFamily="49" charset="0"/>
              </a:rPr>
              <a:t>             if </a:t>
            </a:r>
            <a:r>
              <a:rPr lang="en-AU" sz="800" dirty="0" err="1">
                <a:solidFill>
                  <a:schemeClr val="tx2">
                    <a:lumMod val="50000"/>
                  </a:schemeClr>
                </a:solidFill>
                <a:latin typeface="Consolas" panose="020B0609020204030204" pitchFamily="49" charset="0"/>
                <a:cs typeface="Consolas" panose="020B0609020204030204" pitchFamily="49" charset="0"/>
              </a:rPr>
              <a:t>kp.d.text.to_f</a:t>
            </a:r>
            <a:r>
              <a:rPr lang="en-AU" sz="800" dirty="0">
                <a:solidFill>
                  <a:schemeClr val="tx2">
                    <a:lumMod val="50000"/>
                  </a:schemeClr>
                </a:solidFill>
                <a:latin typeface="Consolas" panose="020B0609020204030204" pitchFamily="49" charset="0"/>
                <a:cs typeface="Consolas" panose="020B0609020204030204" pitchFamily="49" charset="0"/>
              </a:rPr>
              <a:t> &amp;</a:t>
            </a:r>
            <a:r>
              <a:rPr lang="en-AU" sz="800" dirty="0" err="1">
                <a:solidFill>
                  <a:schemeClr val="tx2">
                    <a:lumMod val="50000"/>
                  </a:schemeClr>
                </a:solidFill>
                <a:latin typeface="Consolas" panose="020B0609020204030204" pitchFamily="49" charset="0"/>
                <a:cs typeface="Consolas" panose="020B0609020204030204" pitchFamily="49" charset="0"/>
              </a:rPr>
              <a:t>gt</a:t>
            </a:r>
            <a:r>
              <a:rPr lang="en-AU" sz="800" dirty="0">
                <a:solidFill>
                  <a:schemeClr val="tx2">
                    <a:lumMod val="50000"/>
                  </a:schemeClr>
                </a:solidFill>
                <a:latin typeface="Consolas" panose="020B0609020204030204" pitchFamily="49" charset="0"/>
                <a:cs typeface="Consolas" panose="020B0609020204030204" pitchFamily="49" charset="0"/>
              </a:rPr>
              <a:t>; 0.0</a:t>
            </a:r>
          </a:p>
          <a:p>
            <a:r>
              <a:rPr lang="en-AU" sz="800" dirty="0">
                <a:solidFill>
                  <a:schemeClr val="tx2">
                    <a:lumMod val="50000"/>
                  </a:schemeClr>
                </a:solidFill>
                <a:latin typeface="Consolas" panose="020B0609020204030204" pitchFamily="49" charset="0"/>
                <a:cs typeface="Consolas" panose="020B0609020204030204" pitchFamily="49" charset="0"/>
              </a:rPr>
              <a:t>               </a:t>
            </a:r>
            <a:r>
              <a:rPr lang="en-AU" sz="800" dirty="0" err="1">
                <a:solidFill>
                  <a:schemeClr val="tx2">
                    <a:lumMod val="50000"/>
                  </a:schemeClr>
                </a:solidFill>
                <a:latin typeface="Consolas" panose="020B0609020204030204" pitchFamily="49" charset="0"/>
                <a:cs typeface="Consolas" panose="020B0609020204030204" pitchFamily="49" charset="0"/>
              </a:rPr>
              <a:t>kp.d.write</a:t>
            </a:r>
            <a:r>
              <a:rPr lang="en-AU" sz="800" dirty="0">
                <a:solidFill>
                  <a:schemeClr val="tx2">
                    <a:lumMod val="50000"/>
                  </a:schemeClr>
                </a:solidFill>
                <a:latin typeface="Consolas" panose="020B0609020204030204" pitchFamily="49" charset="0"/>
                <a:cs typeface="Consolas" panose="020B0609020204030204" pitchFamily="49" charset="0"/>
              </a:rPr>
              <a:t>("-"+</a:t>
            </a:r>
            <a:r>
              <a:rPr lang="en-AU" sz="800" dirty="0" err="1">
                <a:solidFill>
                  <a:schemeClr val="tx2">
                    <a:lumMod val="50000"/>
                  </a:schemeClr>
                </a:solidFill>
                <a:latin typeface="Consolas" panose="020B0609020204030204" pitchFamily="49" charset="0"/>
                <a:cs typeface="Consolas" panose="020B0609020204030204" pitchFamily="49" charset="0"/>
              </a:rPr>
              <a:t>kp.d.text</a:t>
            </a:r>
            <a:r>
              <a:rPr lang="en-AU" sz="800" dirty="0">
                <a:solidFill>
                  <a:schemeClr val="tx2">
                    <a:lumMod val="50000"/>
                  </a:schemeClr>
                </a:solidFill>
                <a:latin typeface="Consolas" panose="020B0609020204030204" pitchFamily="49" charset="0"/>
                <a:cs typeface="Consolas" panose="020B0609020204030204" pitchFamily="49" charset="0"/>
              </a:rPr>
              <a:t>)</a:t>
            </a:r>
          </a:p>
          <a:p>
            <a:r>
              <a:rPr lang="en-AU" sz="800" dirty="0">
                <a:solidFill>
                  <a:schemeClr val="tx2">
                    <a:lumMod val="50000"/>
                  </a:schemeClr>
                </a:solidFill>
                <a:latin typeface="Consolas" panose="020B0609020204030204" pitchFamily="49" charset="0"/>
                <a:cs typeface="Consolas" panose="020B0609020204030204" pitchFamily="49" charset="0"/>
              </a:rPr>
              <a:t>             </a:t>
            </a:r>
            <a:r>
              <a:rPr lang="en-AU" sz="800" dirty="0" err="1">
                <a:solidFill>
                  <a:schemeClr val="tx2">
                    <a:lumMod val="50000"/>
                  </a:schemeClr>
                </a:solidFill>
                <a:latin typeface="Consolas" panose="020B0609020204030204" pitchFamily="49" charset="0"/>
                <a:cs typeface="Consolas" panose="020B0609020204030204" pitchFamily="49" charset="0"/>
              </a:rPr>
              <a:t>elsif</a:t>
            </a:r>
            <a:r>
              <a:rPr lang="en-AU" sz="800" dirty="0">
                <a:solidFill>
                  <a:schemeClr val="tx2">
                    <a:lumMod val="50000"/>
                  </a:schemeClr>
                </a:solidFill>
                <a:latin typeface="Consolas" panose="020B0609020204030204" pitchFamily="49" charset="0"/>
                <a:cs typeface="Consolas" panose="020B0609020204030204" pitchFamily="49" charset="0"/>
              </a:rPr>
              <a:t> </a:t>
            </a:r>
            <a:r>
              <a:rPr lang="en-AU" sz="800" dirty="0" err="1">
                <a:solidFill>
                  <a:schemeClr val="tx2">
                    <a:lumMod val="50000"/>
                  </a:schemeClr>
                </a:solidFill>
                <a:latin typeface="Consolas" panose="020B0609020204030204" pitchFamily="49" charset="0"/>
                <a:cs typeface="Consolas" panose="020B0609020204030204" pitchFamily="49" charset="0"/>
              </a:rPr>
              <a:t>kp.d.text.to_f</a:t>
            </a:r>
            <a:r>
              <a:rPr lang="en-AU" sz="800" dirty="0">
                <a:solidFill>
                  <a:schemeClr val="tx2">
                    <a:lumMod val="50000"/>
                  </a:schemeClr>
                </a:solidFill>
                <a:latin typeface="Consolas" panose="020B0609020204030204" pitchFamily="49" charset="0"/>
                <a:cs typeface="Consolas" panose="020B0609020204030204" pitchFamily="49" charset="0"/>
              </a:rPr>
              <a:t> &amp;</a:t>
            </a:r>
            <a:r>
              <a:rPr lang="en-AU" sz="800" dirty="0" err="1">
                <a:solidFill>
                  <a:schemeClr val="tx2">
                    <a:lumMod val="50000"/>
                  </a:schemeClr>
                </a:solidFill>
                <a:latin typeface="Consolas" panose="020B0609020204030204" pitchFamily="49" charset="0"/>
                <a:cs typeface="Consolas" panose="020B0609020204030204" pitchFamily="49" charset="0"/>
              </a:rPr>
              <a:t>lt</a:t>
            </a:r>
            <a:r>
              <a:rPr lang="en-AU" sz="800" dirty="0">
                <a:solidFill>
                  <a:schemeClr val="tx2">
                    <a:lumMod val="50000"/>
                  </a:schemeClr>
                </a:solidFill>
                <a:latin typeface="Consolas" panose="020B0609020204030204" pitchFamily="49" charset="0"/>
                <a:cs typeface="Consolas" panose="020B0609020204030204" pitchFamily="49" charset="0"/>
              </a:rPr>
              <a:t>; 0.0</a:t>
            </a:r>
          </a:p>
          <a:p>
            <a:r>
              <a:rPr lang="en-AU" sz="800" dirty="0">
                <a:solidFill>
                  <a:schemeClr val="tx2">
                    <a:lumMod val="50000"/>
                  </a:schemeClr>
                </a:solidFill>
                <a:latin typeface="Consolas" panose="020B0609020204030204" pitchFamily="49" charset="0"/>
                <a:cs typeface="Consolas" panose="020B0609020204030204" pitchFamily="49" charset="0"/>
              </a:rPr>
              <a:t>               </a:t>
            </a:r>
            <a:r>
              <a:rPr lang="en-AU" sz="800" dirty="0" err="1">
                <a:solidFill>
                  <a:schemeClr val="tx2">
                    <a:lumMod val="50000"/>
                  </a:schemeClr>
                </a:solidFill>
                <a:latin typeface="Consolas" panose="020B0609020204030204" pitchFamily="49" charset="0"/>
                <a:cs typeface="Consolas" panose="020B0609020204030204" pitchFamily="49" charset="0"/>
              </a:rPr>
              <a:t>kp.d.write</a:t>
            </a:r>
            <a:r>
              <a:rPr lang="en-AU" sz="800" dirty="0">
                <a:solidFill>
                  <a:schemeClr val="tx2">
                    <a:lumMod val="50000"/>
                  </a:schemeClr>
                </a:solidFill>
                <a:latin typeface="Consolas" panose="020B0609020204030204" pitchFamily="49" charset="0"/>
                <a:cs typeface="Consolas" panose="020B0609020204030204" pitchFamily="49" charset="0"/>
              </a:rPr>
              <a:t>(</a:t>
            </a:r>
            <a:r>
              <a:rPr lang="en-AU" sz="800" dirty="0" err="1">
                <a:solidFill>
                  <a:schemeClr val="tx2">
                    <a:lumMod val="50000"/>
                  </a:schemeClr>
                </a:solidFill>
                <a:latin typeface="Consolas" panose="020B0609020204030204" pitchFamily="49" charset="0"/>
                <a:cs typeface="Consolas" panose="020B0609020204030204" pitchFamily="49" charset="0"/>
              </a:rPr>
              <a:t>kp.d.text.gsub</a:t>
            </a:r>
            <a:r>
              <a:rPr lang="en-AU" sz="800" dirty="0">
                <a:solidFill>
                  <a:schemeClr val="tx2">
                    <a:lumMod val="50000"/>
                  </a:schemeClr>
                </a:solidFill>
                <a:latin typeface="Consolas" panose="020B0609020204030204" pitchFamily="49" charset="0"/>
                <a:cs typeface="Consolas" panose="020B0609020204030204" pitchFamily="49" charset="0"/>
              </a:rPr>
              <a:t>("-",""))</a:t>
            </a:r>
          </a:p>
          <a:p>
            <a:r>
              <a:rPr lang="en-AU" sz="800" dirty="0">
                <a:solidFill>
                  <a:schemeClr val="tx2">
                    <a:lumMod val="50000"/>
                  </a:schemeClr>
                </a:solidFill>
                <a:latin typeface="Consolas" panose="020B0609020204030204" pitchFamily="49" charset="0"/>
                <a:cs typeface="Consolas" panose="020B0609020204030204" pitchFamily="49" charset="0"/>
              </a:rPr>
              <a:t>             end</a:t>
            </a:r>
          </a:p>
          <a:p>
            <a:r>
              <a:rPr lang="en-AU" sz="800" dirty="0">
                <a:solidFill>
                  <a:schemeClr val="tx2">
                    <a:lumMod val="50000"/>
                  </a:schemeClr>
                </a:solidFill>
                <a:latin typeface="Consolas" panose="020B0609020204030204" pitchFamily="49" charset="0"/>
                <a:cs typeface="Consolas" panose="020B0609020204030204" pitchFamily="49" charset="0"/>
              </a:rPr>
              <a:t>          &lt;/button&gt;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label="0"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("0")&lt;/button&gt;</a:t>
            </a:r>
          </a:p>
          <a:p>
            <a:r>
              <a:rPr lang="en-AU" sz="800" dirty="0">
                <a:solidFill>
                  <a:schemeClr val="tx2">
                    <a:lumMod val="50000"/>
                  </a:schemeClr>
                </a:solidFill>
                <a:latin typeface="Consolas" panose="020B0609020204030204" pitchFamily="49" charset="0"/>
                <a:cs typeface="Consolas" panose="020B0609020204030204" pitchFamily="49" charset="0"/>
              </a:rPr>
              <a:t>          &lt;button label="."    size="100,100" </a:t>
            </a:r>
            <a:r>
              <a:rPr lang="en-AU" sz="800" dirty="0" err="1">
                <a:solidFill>
                  <a:schemeClr val="tx2">
                    <a:lumMod val="50000"/>
                  </a:schemeClr>
                </a:solidFill>
                <a:latin typeface="Consolas" panose="020B0609020204030204" pitchFamily="49" charset="0"/>
                <a:cs typeface="Consolas" panose="020B0609020204030204" pitchFamily="49" charset="0"/>
              </a:rPr>
              <a:t>font_size</a:t>
            </a:r>
            <a:r>
              <a:rPr lang="en-AU" sz="800" dirty="0">
                <a:solidFill>
                  <a:schemeClr val="tx2">
                    <a:lumMod val="50000"/>
                  </a:schemeClr>
                </a:solidFill>
                <a:latin typeface="Consolas" panose="020B0609020204030204" pitchFamily="49" charset="0"/>
                <a:cs typeface="Consolas" panose="020B0609020204030204" pitchFamily="49" charset="0"/>
              </a:rPr>
              <a:t>="20.0"&gt;</a:t>
            </a:r>
            <a:r>
              <a:rPr lang="en-AU" sz="800" dirty="0" err="1">
                <a:solidFill>
                  <a:schemeClr val="tx2">
                    <a:lumMod val="50000"/>
                  </a:schemeClr>
                </a:solidFill>
                <a:latin typeface="Consolas" panose="020B0609020204030204" pitchFamily="49" charset="0"/>
                <a:cs typeface="Consolas" panose="020B0609020204030204" pitchFamily="49" charset="0"/>
              </a:rPr>
              <a:t>kp.d.append</a:t>
            </a:r>
            <a:r>
              <a:rPr lang="en-AU" sz="800" dirty="0">
                <a:solidFill>
                  <a:schemeClr val="tx2">
                    <a:lumMod val="50000"/>
                  </a:schemeClr>
                </a:solidFill>
                <a:latin typeface="Consolas" panose="020B0609020204030204" pitchFamily="49" charset="0"/>
                <a:cs typeface="Consolas" panose="020B0609020204030204" pitchFamily="49" charset="0"/>
              </a:rPr>
              <a:t>(".")&lt;/button&gt;</a:t>
            </a:r>
          </a:p>
          <a:p>
            <a:r>
              <a:rPr lang="en-AU" sz="1000" dirty="0">
                <a:solidFill>
                  <a:schemeClr val="tx2">
                    <a:lumMod val="50000"/>
                  </a:schemeClr>
                </a:solidFill>
                <a:latin typeface="Consolas" panose="020B0609020204030204" pitchFamily="49" charset="0"/>
                <a:cs typeface="Consolas" panose="020B0609020204030204" pitchFamily="49" charset="0"/>
              </a:rPr>
              <a:t>      &lt;/panel&gt;</a:t>
            </a:r>
          </a:p>
          <a:p>
            <a:r>
              <a:rPr lang="en-AU" sz="1000" dirty="0">
                <a:solidFill>
                  <a:schemeClr val="tx2">
                    <a:lumMod val="50000"/>
                  </a:schemeClr>
                </a:solidFill>
                <a:latin typeface="Consolas" panose="020B0609020204030204" pitchFamily="49" charset="0"/>
                <a:cs typeface="Consolas" panose="020B0609020204030204" pitchFamily="49" charset="0"/>
              </a:rPr>
              <a:t>      &lt;panel layout="</a:t>
            </a:r>
            <a:r>
              <a:rPr lang="en-AU" sz="1000" dirty="0" err="1">
                <a:solidFill>
                  <a:schemeClr val="tx2">
                    <a:lumMod val="50000"/>
                  </a:schemeClr>
                </a:solidFill>
                <a:latin typeface="Consolas" panose="020B0609020204030204" pitchFamily="49" charset="0"/>
                <a:cs typeface="Consolas" panose="020B0609020204030204" pitchFamily="49" charset="0"/>
              </a:rPr>
              <a:t>xbox</a:t>
            </a:r>
            <a:r>
              <a:rPr lang="en-AU" sz="1000" dirty="0">
                <a:solidFill>
                  <a:schemeClr val="tx2">
                    <a:lumMod val="50000"/>
                  </a:schemeClr>
                </a:solidFill>
                <a:latin typeface="Consolas" panose="020B0609020204030204" pitchFamily="49" charset="0"/>
                <a:cs typeface="Consolas" panose="020B0609020204030204" pitchFamily="49" charset="0"/>
              </a:rPr>
              <a:t>" size="240,100"&gt;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="DEL"  </a:t>
            </a:r>
            <a:r>
              <a:rPr lang="en-AU" sz="900" dirty="0" err="1">
                <a:solidFill>
                  <a:schemeClr val="tx2">
                    <a:lumMod val="50000"/>
                  </a:schemeClr>
                </a:solidFill>
                <a:latin typeface="Consolas" panose="020B0609020204030204" pitchFamily="49" charset="0"/>
                <a:cs typeface="Consolas" panose="020B0609020204030204" pitchFamily="49" charset="0"/>
              </a:rPr>
              <a:t>font_size</a:t>
            </a:r>
            <a:r>
              <a:rPr lang="en-AU" sz="900" dirty="0">
                <a:solidFill>
                  <a:schemeClr val="tx2">
                    <a:lumMod val="50000"/>
                  </a:schemeClr>
                </a:solidFill>
                <a:latin typeface="Consolas" panose="020B0609020204030204" pitchFamily="49" charset="0"/>
                <a:cs typeface="Consolas" panose="020B0609020204030204" pitchFamily="49" charset="0"/>
              </a:rPr>
              <a:t>="20.0" width="125"&gt;</a:t>
            </a:r>
            <a:r>
              <a:rPr lang="en-AU" sz="900" dirty="0" err="1">
                <a:solidFill>
                  <a:schemeClr val="tx2">
                    <a:lumMod val="50000"/>
                  </a:schemeClr>
                </a:solidFill>
                <a:latin typeface="Consolas" panose="020B0609020204030204" pitchFamily="49" charset="0"/>
                <a:cs typeface="Consolas" panose="020B0609020204030204" pitchFamily="49" charset="0"/>
              </a:rPr>
              <a:t>kp.d.delete</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="CLR"  </a:t>
            </a:r>
            <a:r>
              <a:rPr lang="en-AU" sz="900" dirty="0" err="1">
                <a:solidFill>
                  <a:schemeClr val="tx2">
                    <a:lumMod val="50000"/>
                  </a:schemeClr>
                </a:solidFill>
                <a:latin typeface="Consolas" panose="020B0609020204030204" pitchFamily="49" charset="0"/>
                <a:cs typeface="Consolas" panose="020B0609020204030204" pitchFamily="49" charset="0"/>
              </a:rPr>
              <a:t>font_size</a:t>
            </a:r>
            <a:r>
              <a:rPr lang="en-AU" sz="900" dirty="0">
                <a:solidFill>
                  <a:schemeClr val="tx2">
                    <a:lumMod val="50000"/>
                  </a:schemeClr>
                </a:solidFill>
                <a:latin typeface="Consolas" panose="020B0609020204030204" pitchFamily="49" charset="0"/>
                <a:cs typeface="Consolas" panose="020B0609020204030204" pitchFamily="49" charset="0"/>
              </a:rPr>
              <a:t>="20.0" width="125"&gt;</a:t>
            </a:r>
            <a:r>
              <a:rPr lang="en-AU" sz="900" dirty="0" err="1">
                <a:solidFill>
                  <a:schemeClr val="tx2">
                    <a:lumMod val="50000"/>
                  </a:schemeClr>
                </a:solidFill>
                <a:latin typeface="Consolas" panose="020B0609020204030204" pitchFamily="49" charset="0"/>
                <a:cs typeface="Consolas" panose="020B0609020204030204" pitchFamily="49" charset="0"/>
              </a:rPr>
              <a:t>kp.d.clear</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="Cancel" width="125"&gt;</a:t>
            </a:r>
            <a:r>
              <a:rPr lang="en-AU" sz="900" dirty="0" err="1">
                <a:solidFill>
                  <a:schemeClr val="tx2">
                    <a:lumMod val="50000"/>
                  </a:schemeClr>
                </a:solidFill>
                <a:latin typeface="Consolas" panose="020B0609020204030204" pitchFamily="49" charset="0"/>
                <a:cs typeface="Consolas" panose="020B0609020204030204" pitchFamily="49" charset="0"/>
              </a:rPr>
              <a:t>kp.cancel_and_unpost</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900" dirty="0">
                <a:solidFill>
                  <a:schemeClr val="tx2">
                    <a:lumMod val="50000"/>
                  </a:schemeClr>
                </a:solidFill>
                <a:latin typeface="Consolas" panose="020B0609020204030204" pitchFamily="49" charset="0"/>
                <a:cs typeface="Consolas" panose="020B0609020204030204" pitchFamily="49" charset="0"/>
              </a:rPr>
              <a:t>         &lt;button </a:t>
            </a:r>
            <a:r>
              <a:rPr lang="en-AU" sz="900" dirty="0" err="1">
                <a:solidFill>
                  <a:schemeClr val="tx2">
                    <a:lumMod val="50000"/>
                  </a:schemeClr>
                </a:solidFill>
                <a:latin typeface="Consolas" panose="020B0609020204030204" pitchFamily="49" charset="0"/>
                <a:cs typeface="Consolas" panose="020B0609020204030204" pitchFamily="49" charset="0"/>
              </a:rPr>
              <a:t>display_label</a:t>
            </a:r>
            <a:r>
              <a:rPr lang="en-AU" sz="900" dirty="0">
                <a:solidFill>
                  <a:schemeClr val="tx2">
                    <a:lumMod val="50000"/>
                  </a:schemeClr>
                </a:solidFill>
                <a:latin typeface="Consolas" panose="020B0609020204030204" pitchFamily="49" charset="0"/>
                <a:cs typeface="Consolas" panose="020B0609020204030204" pitchFamily="49" charset="0"/>
              </a:rPr>
              <a:t>="OK" </a:t>
            </a:r>
            <a:r>
              <a:rPr lang="en-AU" sz="900" dirty="0" err="1">
                <a:solidFill>
                  <a:schemeClr val="tx2">
                    <a:lumMod val="50000"/>
                  </a:schemeClr>
                </a:solidFill>
                <a:latin typeface="Consolas" panose="020B0609020204030204" pitchFamily="49" charset="0"/>
                <a:cs typeface="Consolas" panose="020B0609020204030204" pitchFamily="49" charset="0"/>
              </a:rPr>
              <a:t>font_size</a:t>
            </a:r>
            <a:r>
              <a:rPr lang="en-AU" sz="900" dirty="0">
                <a:solidFill>
                  <a:schemeClr val="tx2">
                    <a:lumMod val="50000"/>
                  </a:schemeClr>
                </a:solidFill>
                <a:latin typeface="Consolas" panose="020B0609020204030204" pitchFamily="49" charset="0"/>
                <a:cs typeface="Consolas" panose="020B0609020204030204" pitchFamily="49" charset="0"/>
              </a:rPr>
              <a:t>="20.0" width="125"&gt;</a:t>
            </a:r>
            <a:r>
              <a:rPr lang="en-AU" sz="900" dirty="0" err="1">
                <a:solidFill>
                  <a:schemeClr val="tx2">
                    <a:lumMod val="50000"/>
                  </a:schemeClr>
                </a:solidFill>
                <a:latin typeface="Consolas" panose="020B0609020204030204" pitchFamily="49" charset="0"/>
                <a:cs typeface="Consolas" panose="020B0609020204030204" pitchFamily="49" charset="0"/>
              </a:rPr>
              <a:t>kp.doit</a:t>
            </a:r>
            <a:r>
              <a:rPr lang="en-AU" sz="900" dirty="0">
                <a:solidFill>
                  <a:schemeClr val="tx2">
                    <a:lumMod val="50000"/>
                  </a:schemeClr>
                </a:solidFill>
                <a:latin typeface="Consolas" panose="020B0609020204030204" pitchFamily="49" charset="0"/>
                <a:cs typeface="Consolas" panose="020B0609020204030204" pitchFamily="49" charset="0"/>
              </a:rPr>
              <a:t>&lt;/button&gt;</a:t>
            </a:r>
          </a:p>
          <a:p>
            <a:r>
              <a:rPr lang="en-AU" sz="1000" dirty="0">
                <a:solidFill>
                  <a:schemeClr val="tx2">
                    <a:lumMod val="50000"/>
                  </a:schemeClr>
                </a:solidFill>
                <a:latin typeface="Consolas" panose="020B0609020204030204" pitchFamily="49" charset="0"/>
                <a:cs typeface="Consolas" panose="020B0609020204030204" pitchFamily="49" charset="0"/>
              </a:rPr>
              <a:t>      &lt;/panel&gt;</a:t>
            </a:r>
          </a:p>
          <a:p>
            <a:r>
              <a:rPr lang="en-AU" sz="1000" dirty="0">
                <a:solidFill>
                  <a:schemeClr val="tx2">
                    <a:lumMod val="50000"/>
                  </a:schemeClr>
                </a:solidFill>
                <a:latin typeface="Consolas" panose="020B0609020204030204" pitchFamily="49" charset="0"/>
                <a:cs typeface="Consolas" panose="020B0609020204030204" pitchFamily="49" charset="0"/>
              </a:rPr>
              <a:t>    &lt;/panel&gt;</a:t>
            </a:r>
          </a:p>
          <a:p>
            <a:r>
              <a:rPr lang="en-AU" sz="1000" dirty="0">
                <a:solidFill>
                  <a:schemeClr val="tx2">
                    <a:lumMod val="50000"/>
                  </a:schemeClr>
                </a:solidFill>
                <a:latin typeface="Consolas" panose="020B0609020204030204" pitchFamily="49" charset="0"/>
                <a:cs typeface="Consolas" panose="020B0609020204030204" pitchFamily="49" charset="0"/>
              </a:rPr>
              <a:t> &lt;/dialog&gt;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219" y="1060198"/>
            <a:ext cx="3117115" cy="4261680"/>
          </a:xfrm>
          <a:prstGeom prst="rect">
            <a:avLst/>
          </a:prstGeom>
          <a:ln>
            <a:noFill/>
          </a:ln>
          <a:effectLst>
            <a:outerShdw blurRad="190500" algn="tl" rotWithShape="0">
              <a:srgbClr val="000000">
                <a:alpha val="70000"/>
              </a:srgbClr>
            </a:outerShdw>
          </a:effectLst>
        </p:spPr>
      </p:pic>
      <p:sp>
        <p:nvSpPr>
          <p:cNvPr id="4" name="Rectangle 3"/>
          <p:cNvSpPr/>
          <p:nvPr/>
        </p:nvSpPr>
        <p:spPr>
          <a:xfrm>
            <a:off x="7472219" y="1218416"/>
            <a:ext cx="3107876" cy="41034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 name="Straight Arrow Connector 15"/>
          <p:cNvCxnSpPr/>
          <p:nvPr/>
        </p:nvCxnSpPr>
        <p:spPr>
          <a:xfrm flipH="1">
            <a:off x="7721600" y="1368927"/>
            <a:ext cx="2" cy="34894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564581" y="1253510"/>
            <a:ext cx="2921866" cy="230832"/>
          </a:xfrm>
          <a:prstGeom prst="rect">
            <a:avLst/>
          </a:prstGeom>
          <a:noFill/>
          <a:ln>
            <a:noFill/>
          </a:ln>
        </p:spPr>
        <p:txBody>
          <a:bodyPr wrap="square" rtlCol="0">
            <a:spAutoFit/>
          </a:bodyPr>
          <a:lstStyle/>
          <a:p>
            <a:pPr algn="ctr"/>
            <a:r>
              <a:rPr lang="en-AU" sz="900" dirty="0"/>
              <a:t>hint</a:t>
            </a:r>
          </a:p>
        </p:txBody>
      </p:sp>
      <p:sp>
        <p:nvSpPr>
          <p:cNvPr id="12" name="TextBox 11"/>
          <p:cNvSpPr txBox="1"/>
          <p:nvPr/>
        </p:nvSpPr>
        <p:spPr>
          <a:xfrm>
            <a:off x="7564581" y="1539451"/>
            <a:ext cx="2921866" cy="230832"/>
          </a:xfrm>
          <a:prstGeom prst="rect">
            <a:avLst/>
          </a:prstGeom>
          <a:noFill/>
          <a:ln>
            <a:noFill/>
          </a:ln>
        </p:spPr>
        <p:txBody>
          <a:bodyPr wrap="square" rtlCol="0">
            <a:spAutoFit/>
          </a:bodyPr>
          <a:lstStyle/>
          <a:p>
            <a:pPr algn="ctr"/>
            <a:r>
              <a:rPr lang="en-AU" sz="900" dirty="0"/>
              <a:t>d</a:t>
            </a:r>
          </a:p>
        </p:txBody>
      </p:sp>
      <p:sp>
        <p:nvSpPr>
          <p:cNvPr id="11" name="Rectangle 10"/>
          <p:cNvSpPr/>
          <p:nvPr/>
        </p:nvSpPr>
        <p:spPr>
          <a:xfrm>
            <a:off x="7564581" y="1271982"/>
            <a:ext cx="2921866" cy="178128"/>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7564580" y="1514295"/>
            <a:ext cx="2921866" cy="536178"/>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7564580" y="2136326"/>
            <a:ext cx="2921866" cy="2463383"/>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7564580" y="4644752"/>
            <a:ext cx="2921866" cy="583030"/>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7564580" y="2148440"/>
            <a:ext cx="2921866" cy="230832"/>
          </a:xfrm>
          <a:prstGeom prst="rect">
            <a:avLst/>
          </a:prstGeom>
          <a:noFill/>
          <a:ln>
            <a:noFill/>
          </a:ln>
        </p:spPr>
        <p:txBody>
          <a:bodyPr wrap="square" rtlCol="0">
            <a:spAutoFit/>
          </a:bodyPr>
          <a:lstStyle/>
          <a:p>
            <a:pPr algn="ctr"/>
            <a:r>
              <a:rPr lang="en-AU" sz="900" dirty="0"/>
              <a:t>grid</a:t>
            </a:r>
          </a:p>
        </p:txBody>
      </p:sp>
      <p:sp>
        <p:nvSpPr>
          <p:cNvPr id="19" name="TextBox 18"/>
          <p:cNvSpPr txBox="1"/>
          <p:nvPr/>
        </p:nvSpPr>
        <p:spPr>
          <a:xfrm>
            <a:off x="7559016" y="4656652"/>
            <a:ext cx="2921866" cy="230832"/>
          </a:xfrm>
          <a:prstGeom prst="rect">
            <a:avLst/>
          </a:prstGeom>
          <a:noFill/>
          <a:ln>
            <a:noFill/>
          </a:ln>
        </p:spPr>
        <p:txBody>
          <a:bodyPr wrap="square" rtlCol="0">
            <a:spAutoFit/>
          </a:bodyPr>
          <a:lstStyle/>
          <a:p>
            <a:pPr algn="ctr"/>
            <a:r>
              <a:rPr lang="en-AU" sz="900" dirty="0" err="1"/>
              <a:t>xbox</a:t>
            </a:r>
            <a:endParaRPr lang="en-AU" sz="900" dirty="0"/>
          </a:p>
        </p:txBody>
      </p:sp>
    </p:spTree>
    <p:extLst>
      <p:ext uri="{BB962C8B-B14F-4D97-AF65-F5344CB8AC3E}">
        <p14:creationId xmlns:p14="http://schemas.microsoft.com/office/powerpoint/2010/main" val="3834492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Macros, Symbols, Timers</a:t>
            </a:r>
          </a:p>
        </p:txBody>
      </p:sp>
      <p:sp>
        <p:nvSpPr>
          <p:cNvPr id="2" name="TextBox 1"/>
          <p:cNvSpPr txBox="1"/>
          <p:nvPr/>
        </p:nvSpPr>
        <p:spPr>
          <a:xfrm>
            <a:off x="4886036" y="1107208"/>
            <a:ext cx="5957454" cy="5047536"/>
          </a:xfrm>
          <a:prstGeom prst="rect">
            <a:avLst/>
          </a:prstGeom>
          <a:noFill/>
        </p:spPr>
        <p:txBody>
          <a:bodyPr wrap="square" rtlCol="0">
            <a:spAutoFit/>
          </a:bodyPr>
          <a:lstStyle/>
          <a:p>
            <a:r>
              <a:rPr lang="en-AU" sz="1200" b="1" dirty="0">
                <a:solidFill>
                  <a:schemeClr val="tx2">
                    <a:lumMod val="50000"/>
                  </a:schemeClr>
                </a:solidFill>
                <a:latin typeface="Consolas" panose="020B0609020204030204" pitchFamily="49" charset="0"/>
                <a:cs typeface="Consolas" panose="020B0609020204030204" pitchFamily="49" charset="0"/>
              </a:rPr>
              <a:t>&lt;symbol name="</a:t>
            </a:r>
            <a:r>
              <a:rPr lang="en-AU" sz="1200" b="1" dirty="0" err="1">
                <a:solidFill>
                  <a:schemeClr val="tx2">
                    <a:lumMod val="50000"/>
                  </a:schemeClr>
                </a:solidFill>
                <a:latin typeface="Consolas" panose="020B0609020204030204" pitchFamily="49" charset="0"/>
                <a:cs typeface="Consolas" panose="020B0609020204030204" pitchFamily="49" charset="0"/>
              </a:rPr>
              <a:t>panel_color_scheme</a:t>
            </a:r>
            <a:r>
              <a:rPr lang="en-AU" sz="1200" b="1" dirty="0">
                <a:solidFill>
                  <a:schemeClr val="tx2">
                    <a:lumMod val="50000"/>
                  </a:schemeClr>
                </a:solidFill>
                <a:latin typeface="Consolas" panose="020B0609020204030204" pitchFamily="49" charset="0"/>
                <a:cs typeface="Consolas" panose="020B0609020204030204" pitchFamily="49" charset="0"/>
              </a:rPr>
              <a:t>"/&gt;</a:t>
            </a:r>
          </a:p>
          <a:p>
            <a:r>
              <a:rPr lang="en-AU" sz="1200" b="1" dirty="0">
                <a:solidFill>
                  <a:schemeClr val="tx2">
                    <a:lumMod val="50000"/>
                  </a:schemeClr>
                </a:solidFill>
                <a:latin typeface="Consolas" panose="020B0609020204030204" pitchFamily="49" charset="0"/>
                <a:cs typeface="Consolas" panose="020B0609020204030204" pitchFamily="49" charset="0"/>
              </a:rPr>
              <a:t>&lt;symbol name="</a:t>
            </a:r>
            <a:r>
              <a:rPr lang="en-AU" sz="1200" b="1" dirty="0" err="1">
                <a:solidFill>
                  <a:schemeClr val="tx2">
                    <a:lumMod val="50000"/>
                  </a:schemeClr>
                </a:solidFill>
                <a:latin typeface="Consolas" panose="020B0609020204030204" pitchFamily="49" charset="0"/>
                <a:cs typeface="Consolas" panose="020B0609020204030204" pitchFamily="49" charset="0"/>
              </a:rPr>
              <a:t>system_background_colour</a:t>
            </a:r>
            <a:r>
              <a:rPr lang="en-AU" sz="1200" b="1" dirty="0">
                <a:solidFill>
                  <a:schemeClr val="tx2">
                    <a:lumMod val="50000"/>
                  </a:schemeClr>
                </a:solidFill>
                <a:latin typeface="Consolas" panose="020B0609020204030204" pitchFamily="49" charset="0"/>
                <a:cs typeface="Consolas" panose="020B0609020204030204" pitchFamily="49" charset="0"/>
              </a:rPr>
              <a:t>"/&gt;</a:t>
            </a:r>
          </a:p>
          <a:p>
            <a:r>
              <a:rPr lang="en-AU" sz="1200" b="1" dirty="0">
                <a:solidFill>
                  <a:schemeClr val="tx2">
                    <a:lumMod val="50000"/>
                  </a:schemeClr>
                </a:solidFill>
                <a:latin typeface="Consolas" panose="020B0609020204030204" pitchFamily="49" charset="0"/>
                <a:cs typeface="Consolas" panose="020B0609020204030204" pitchFamily="49" charset="0"/>
              </a:rPr>
              <a:t>&lt;symbol name="</a:t>
            </a:r>
            <a:r>
              <a:rPr lang="en-AU" sz="1200" b="1" dirty="0" err="1">
                <a:solidFill>
                  <a:schemeClr val="tx2">
                    <a:lumMod val="50000"/>
                  </a:schemeClr>
                </a:solidFill>
                <a:latin typeface="Consolas" panose="020B0609020204030204" pitchFamily="49" charset="0"/>
                <a:cs typeface="Consolas" panose="020B0609020204030204" pitchFamily="49" charset="0"/>
              </a:rPr>
              <a:t>system_foreground_colour</a:t>
            </a:r>
            <a:r>
              <a:rPr lang="en-AU" sz="1200" b="1" dirty="0">
                <a:solidFill>
                  <a:schemeClr val="tx2">
                    <a:lumMod val="50000"/>
                  </a:schemeClr>
                </a:solidFill>
                <a:latin typeface="Consolas" panose="020B0609020204030204" pitchFamily="49" charset="0"/>
                <a:cs typeface="Consolas" panose="020B0609020204030204" pitchFamily="49" charset="0"/>
              </a:rPr>
              <a:t>"/&gt;</a:t>
            </a:r>
          </a:p>
          <a:p>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&lt;macro name="day"&gt;</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bground</a:t>
            </a:r>
            <a:r>
              <a:rPr lang="en-AU" sz="1200" dirty="0">
                <a:solidFill>
                  <a:schemeClr val="tx2">
                    <a:lumMod val="50000"/>
                  </a:schemeClr>
                </a:solidFill>
                <a:latin typeface="Consolas" panose="020B0609020204030204" pitchFamily="49" charset="0"/>
                <a:cs typeface="Consolas" panose="020B0609020204030204" pitchFamily="49" charset="0"/>
              </a:rPr>
              <a:t> = config(:</a:t>
            </a:r>
            <a:r>
              <a:rPr lang="en-AU" sz="1200" dirty="0" err="1">
                <a:solidFill>
                  <a:schemeClr val="tx2">
                    <a:lumMod val="50000"/>
                  </a:schemeClr>
                </a:solidFill>
                <a:latin typeface="Consolas" panose="020B0609020204030204" pitchFamily="49" charset="0"/>
                <a:cs typeface="Consolas" panose="020B0609020204030204" pitchFamily="49" charset="0"/>
              </a:rPr>
              <a:t>day_background</a:t>
            </a:r>
            <a:r>
              <a:rPr lang="en-AU" sz="1200" dirty="0">
                <a:solidFill>
                  <a:schemeClr val="tx2">
                    <a:lumMod val="50000"/>
                  </a:schemeClr>
                </a:solidFill>
                <a:latin typeface="Consolas" panose="020B0609020204030204" pitchFamily="49" charset="0"/>
                <a:cs typeface="Consolas" panose="020B0609020204030204" pitchFamily="49" charset="0"/>
              </a:rPr>
              <a:t>) || @</a:t>
            </a:r>
            <a:r>
              <a:rPr lang="en-AU" sz="1200" dirty="0" err="1">
                <a:solidFill>
                  <a:schemeClr val="tx2">
                    <a:lumMod val="50000"/>
                  </a:schemeClr>
                </a:solidFill>
                <a:latin typeface="Consolas" panose="020B0609020204030204" pitchFamily="49" charset="0"/>
                <a:cs typeface="Consolas" panose="020B0609020204030204" pitchFamily="49" charset="0"/>
              </a:rPr>
              <a:t>default_bg_color</a:t>
            </a:r>
            <a:r>
              <a:rPr lang="en-AU" sz="1200" dirty="0">
                <a:solidFill>
                  <a:schemeClr val="tx2">
                    <a:lumMod val="50000"/>
                  </a:schemeClr>
                </a:solidFill>
                <a:latin typeface="Consolas" panose="020B0609020204030204" pitchFamily="49" charset="0"/>
                <a:cs typeface="Consolas" panose="020B0609020204030204" pitchFamily="49" charset="0"/>
              </a:rPr>
              <a:t> || "white"</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fground</a:t>
            </a:r>
            <a:r>
              <a:rPr lang="en-AU" sz="1200" dirty="0">
                <a:solidFill>
                  <a:schemeClr val="tx2">
                    <a:lumMod val="50000"/>
                  </a:schemeClr>
                </a:solidFill>
                <a:latin typeface="Consolas" panose="020B0609020204030204" pitchFamily="49" charset="0"/>
                <a:cs typeface="Consolas" panose="020B0609020204030204" pitchFamily="49" charset="0"/>
              </a:rPr>
              <a:t> = config(:</a:t>
            </a:r>
            <a:r>
              <a:rPr lang="en-AU" sz="1200" dirty="0" err="1">
                <a:solidFill>
                  <a:schemeClr val="tx2">
                    <a:lumMod val="50000"/>
                  </a:schemeClr>
                </a:solidFill>
                <a:latin typeface="Consolas" panose="020B0609020204030204" pitchFamily="49" charset="0"/>
                <a:cs typeface="Consolas" panose="020B0609020204030204" pitchFamily="49" charset="0"/>
              </a:rPr>
              <a:t>day_foreground</a:t>
            </a:r>
            <a:r>
              <a:rPr lang="en-AU" sz="1200" dirty="0">
                <a:solidFill>
                  <a:schemeClr val="tx2">
                    <a:lumMod val="50000"/>
                  </a:schemeClr>
                </a:solidFill>
                <a:latin typeface="Consolas" panose="020B0609020204030204" pitchFamily="49" charset="0"/>
                <a:cs typeface="Consolas" panose="020B0609020204030204" pitchFamily="49" charset="0"/>
              </a:rPr>
              <a:t>) || "black"</a:t>
            </a:r>
          </a:p>
          <a:p>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self.backgrounds</a:t>
            </a:r>
            <a:r>
              <a:rPr lang="en-AU" sz="1200" dirty="0">
                <a:solidFill>
                  <a:schemeClr val="tx2">
                    <a:lumMod val="50000"/>
                  </a:schemeClr>
                </a:solidFill>
                <a:latin typeface="Consolas" panose="020B0609020204030204" pitchFamily="49" charset="0"/>
                <a:cs typeface="Consolas" panose="020B0609020204030204" pitchFamily="49" charset="0"/>
              </a:rPr>
              <a:t> = </a:t>
            </a:r>
            <a:r>
              <a:rPr lang="en-AU" sz="1200" dirty="0" err="1">
                <a:solidFill>
                  <a:schemeClr val="tx2">
                    <a:lumMod val="50000"/>
                  </a:schemeClr>
                </a:solidFill>
                <a:latin typeface="Consolas" panose="020B0609020204030204" pitchFamily="49" charset="0"/>
                <a:cs typeface="Consolas" panose="020B0609020204030204" pitchFamily="49" charset="0"/>
              </a:rPr>
              <a:t>bground</a:t>
            </a:r>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self.foregrounds</a:t>
            </a:r>
            <a:r>
              <a:rPr lang="en-AU" sz="1200" dirty="0">
                <a:solidFill>
                  <a:schemeClr val="tx2">
                    <a:lumMod val="50000"/>
                  </a:schemeClr>
                </a:solidFill>
                <a:latin typeface="Consolas" panose="020B0609020204030204" pitchFamily="49" charset="0"/>
                <a:cs typeface="Consolas" panose="020B0609020204030204" pitchFamily="49" charset="0"/>
              </a:rPr>
              <a:t> = </a:t>
            </a:r>
            <a:r>
              <a:rPr lang="en-AU" sz="1200" dirty="0" err="1">
                <a:solidFill>
                  <a:schemeClr val="tx2">
                    <a:lumMod val="50000"/>
                  </a:schemeClr>
                </a:solidFill>
                <a:latin typeface="Consolas" panose="020B0609020204030204" pitchFamily="49" charset="0"/>
                <a:cs typeface="Consolas" panose="020B0609020204030204" pitchFamily="49" charset="0"/>
              </a:rPr>
              <a:t>fground</a:t>
            </a:r>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b="1" dirty="0" err="1">
                <a:solidFill>
                  <a:schemeClr val="tx2">
                    <a:lumMod val="50000"/>
                  </a:schemeClr>
                </a:solidFill>
                <a:latin typeface="Consolas" panose="020B0609020204030204" pitchFamily="49" charset="0"/>
                <a:cs typeface="Consolas" panose="020B0609020204030204" pitchFamily="49" charset="0"/>
              </a:rPr>
              <a:t>system_background_colour.value</a:t>
            </a:r>
            <a:r>
              <a:rPr lang="en-AU" sz="1200" dirty="0">
                <a:solidFill>
                  <a:schemeClr val="tx2">
                    <a:lumMod val="50000"/>
                  </a:schemeClr>
                </a:solidFill>
                <a:latin typeface="Consolas" panose="020B0609020204030204" pitchFamily="49" charset="0"/>
                <a:cs typeface="Consolas" panose="020B0609020204030204" pitchFamily="49" charset="0"/>
              </a:rPr>
              <a:t> = </a:t>
            </a:r>
            <a:r>
              <a:rPr lang="en-AU" sz="1200" dirty="0" err="1">
                <a:solidFill>
                  <a:schemeClr val="tx2">
                    <a:lumMod val="50000"/>
                  </a:schemeClr>
                </a:solidFill>
                <a:latin typeface="Consolas" panose="020B0609020204030204" pitchFamily="49" charset="0"/>
                <a:cs typeface="Consolas" panose="020B0609020204030204" pitchFamily="49" charset="0"/>
              </a:rPr>
              <a:t>bground</a:t>
            </a:r>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b="1" dirty="0" err="1">
                <a:solidFill>
                  <a:schemeClr val="tx2">
                    <a:lumMod val="50000"/>
                  </a:schemeClr>
                </a:solidFill>
                <a:latin typeface="Consolas" panose="020B0609020204030204" pitchFamily="49" charset="0"/>
                <a:cs typeface="Consolas" panose="020B0609020204030204" pitchFamily="49" charset="0"/>
              </a:rPr>
              <a:t>system_foreground_colour.value</a:t>
            </a:r>
            <a:r>
              <a:rPr lang="en-AU" sz="1200" b="1" dirty="0">
                <a:solidFill>
                  <a:schemeClr val="tx2">
                    <a:lumMod val="50000"/>
                  </a:schemeClr>
                </a:solidFill>
                <a:latin typeface="Consolas" panose="020B0609020204030204" pitchFamily="49" charset="0"/>
                <a:cs typeface="Consolas" panose="020B0609020204030204" pitchFamily="49" charset="0"/>
              </a:rPr>
              <a:t> </a:t>
            </a:r>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fground</a:t>
            </a:r>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b="1" dirty="0" err="1">
                <a:solidFill>
                  <a:schemeClr val="tx2">
                    <a:lumMod val="50000"/>
                  </a:schemeClr>
                </a:solidFill>
                <a:latin typeface="Consolas" panose="020B0609020204030204" pitchFamily="49" charset="0"/>
                <a:cs typeface="Consolas" panose="020B0609020204030204" pitchFamily="49" charset="0"/>
              </a:rPr>
              <a:t>panel_color_scheme.value</a:t>
            </a:r>
            <a:r>
              <a:rPr lang="en-AU" sz="1200" b="1" dirty="0">
                <a:solidFill>
                  <a:schemeClr val="tx2">
                    <a:lumMod val="50000"/>
                  </a:schemeClr>
                </a:solidFill>
                <a:latin typeface="Consolas" panose="020B0609020204030204" pitchFamily="49" charset="0"/>
                <a:cs typeface="Consolas" panose="020B0609020204030204" pitchFamily="49" charset="0"/>
              </a:rPr>
              <a:t> </a:t>
            </a:r>
            <a:r>
              <a:rPr lang="en-AU" sz="1200" dirty="0">
                <a:solidFill>
                  <a:schemeClr val="tx2">
                    <a:lumMod val="50000"/>
                  </a:schemeClr>
                </a:solidFill>
                <a:latin typeface="Consolas" panose="020B0609020204030204" pitchFamily="49" charset="0"/>
                <a:cs typeface="Consolas" panose="020B0609020204030204" pitchFamily="49" charset="0"/>
              </a:rPr>
              <a:t>= :day</a:t>
            </a:r>
          </a:p>
          <a:p>
            <a:r>
              <a:rPr lang="en-AU" sz="1200" dirty="0">
                <a:solidFill>
                  <a:schemeClr val="tx2">
                    <a:lumMod val="50000"/>
                  </a:schemeClr>
                </a:solidFill>
                <a:latin typeface="Consolas" panose="020B0609020204030204" pitchFamily="49" charset="0"/>
                <a:cs typeface="Consolas" panose="020B0609020204030204" pitchFamily="49" charset="0"/>
              </a:rPr>
              <a:t>&lt;/macro&gt;</a:t>
            </a:r>
          </a:p>
          <a:p>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&lt;macro name="night"&gt;</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bground</a:t>
            </a:r>
            <a:r>
              <a:rPr lang="en-AU" sz="1200" dirty="0">
                <a:solidFill>
                  <a:schemeClr val="tx2">
                    <a:lumMod val="50000"/>
                  </a:schemeClr>
                </a:solidFill>
                <a:latin typeface="Consolas" panose="020B0609020204030204" pitchFamily="49" charset="0"/>
                <a:cs typeface="Consolas" panose="020B0609020204030204" pitchFamily="49" charset="0"/>
              </a:rPr>
              <a:t> = config(:</a:t>
            </a:r>
            <a:r>
              <a:rPr lang="en-AU" sz="1200" dirty="0" err="1">
                <a:solidFill>
                  <a:schemeClr val="tx2">
                    <a:lumMod val="50000"/>
                  </a:schemeClr>
                </a:solidFill>
                <a:latin typeface="Consolas" panose="020B0609020204030204" pitchFamily="49" charset="0"/>
                <a:cs typeface="Consolas" panose="020B0609020204030204" pitchFamily="49" charset="0"/>
              </a:rPr>
              <a:t>night_background</a:t>
            </a:r>
            <a:r>
              <a:rPr lang="en-AU" sz="1200" dirty="0">
                <a:solidFill>
                  <a:schemeClr val="tx2">
                    <a:lumMod val="50000"/>
                  </a:schemeClr>
                </a:solidFill>
                <a:latin typeface="Consolas" panose="020B0609020204030204" pitchFamily="49" charset="0"/>
                <a:cs typeface="Consolas" panose="020B0609020204030204" pitchFamily="49" charset="0"/>
              </a:rPr>
              <a:t>) || "#282828"</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fground</a:t>
            </a:r>
            <a:r>
              <a:rPr lang="en-AU" sz="1200" dirty="0">
                <a:solidFill>
                  <a:schemeClr val="tx2">
                    <a:lumMod val="50000"/>
                  </a:schemeClr>
                </a:solidFill>
                <a:latin typeface="Consolas" panose="020B0609020204030204" pitchFamily="49" charset="0"/>
                <a:cs typeface="Consolas" panose="020B0609020204030204" pitchFamily="49" charset="0"/>
              </a:rPr>
              <a:t> = config(:</a:t>
            </a:r>
            <a:r>
              <a:rPr lang="en-AU" sz="1200" dirty="0" err="1">
                <a:solidFill>
                  <a:schemeClr val="tx2">
                    <a:lumMod val="50000"/>
                  </a:schemeClr>
                </a:solidFill>
                <a:latin typeface="Consolas" panose="020B0609020204030204" pitchFamily="49" charset="0"/>
                <a:cs typeface="Consolas" panose="020B0609020204030204" pitchFamily="49" charset="0"/>
              </a:rPr>
              <a:t>night_foreground</a:t>
            </a:r>
            <a:r>
              <a:rPr lang="en-AU" sz="1200" dirty="0">
                <a:solidFill>
                  <a:schemeClr val="tx2">
                    <a:lumMod val="50000"/>
                  </a:schemeClr>
                </a:solidFill>
                <a:latin typeface="Consolas" panose="020B0609020204030204" pitchFamily="49" charset="0"/>
                <a:cs typeface="Consolas" panose="020B0609020204030204" pitchFamily="49" charset="0"/>
              </a:rPr>
              <a:t>) || "white"</a:t>
            </a:r>
          </a:p>
          <a:p>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b="1" dirty="0" err="1">
                <a:solidFill>
                  <a:schemeClr val="tx2">
                    <a:lumMod val="50000"/>
                  </a:schemeClr>
                </a:solidFill>
                <a:latin typeface="Consolas" panose="020B0609020204030204" pitchFamily="49" charset="0"/>
                <a:cs typeface="Consolas" panose="020B0609020204030204" pitchFamily="49" charset="0"/>
              </a:rPr>
              <a:t>system_background_colour.value</a:t>
            </a:r>
            <a:r>
              <a:rPr lang="en-AU" sz="1200" b="1" dirty="0">
                <a:solidFill>
                  <a:schemeClr val="tx2">
                    <a:lumMod val="50000"/>
                  </a:schemeClr>
                </a:solidFill>
                <a:latin typeface="Consolas" panose="020B0609020204030204" pitchFamily="49" charset="0"/>
                <a:cs typeface="Consolas" panose="020B0609020204030204" pitchFamily="49" charset="0"/>
              </a:rPr>
              <a:t> </a:t>
            </a:r>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bground</a:t>
            </a:r>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b="1" dirty="0" err="1">
                <a:solidFill>
                  <a:schemeClr val="tx2">
                    <a:lumMod val="50000"/>
                  </a:schemeClr>
                </a:solidFill>
                <a:latin typeface="Consolas" panose="020B0609020204030204" pitchFamily="49" charset="0"/>
                <a:cs typeface="Consolas" panose="020B0609020204030204" pitchFamily="49" charset="0"/>
              </a:rPr>
              <a:t>system_foreground_colour.value</a:t>
            </a:r>
            <a:r>
              <a:rPr lang="en-AU" sz="1200" b="1" dirty="0">
                <a:solidFill>
                  <a:schemeClr val="tx2">
                    <a:lumMod val="50000"/>
                  </a:schemeClr>
                </a:solidFill>
                <a:latin typeface="Consolas" panose="020B0609020204030204" pitchFamily="49" charset="0"/>
                <a:cs typeface="Consolas" panose="020B0609020204030204" pitchFamily="49" charset="0"/>
              </a:rPr>
              <a:t> </a:t>
            </a:r>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fground</a:t>
            </a:r>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self.backgrounds</a:t>
            </a:r>
            <a:r>
              <a:rPr lang="en-AU" sz="1200" dirty="0">
                <a:solidFill>
                  <a:schemeClr val="tx2">
                    <a:lumMod val="50000"/>
                  </a:schemeClr>
                </a:solidFill>
                <a:latin typeface="Consolas" panose="020B0609020204030204" pitchFamily="49" charset="0"/>
                <a:cs typeface="Consolas" panose="020B0609020204030204" pitchFamily="49" charset="0"/>
              </a:rPr>
              <a:t> = </a:t>
            </a:r>
            <a:r>
              <a:rPr lang="en-AU" sz="1200" dirty="0" err="1">
                <a:solidFill>
                  <a:schemeClr val="tx2">
                    <a:lumMod val="50000"/>
                  </a:schemeClr>
                </a:solidFill>
                <a:latin typeface="Consolas" panose="020B0609020204030204" pitchFamily="49" charset="0"/>
                <a:cs typeface="Consolas" panose="020B0609020204030204" pitchFamily="49" charset="0"/>
              </a:rPr>
              <a:t>bground</a:t>
            </a:r>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self.foregrounds</a:t>
            </a:r>
            <a:r>
              <a:rPr lang="en-AU" sz="1200" dirty="0">
                <a:solidFill>
                  <a:schemeClr val="tx2">
                    <a:lumMod val="50000"/>
                  </a:schemeClr>
                </a:solidFill>
                <a:latin typeface="Consolas" panose="020B0609020204030204" pitchFamily="49" charset="0"/>
                <a:cs typeface="Consolas" panose="020B0609020204030204" pitchFamily="49" charset="0"/>
              </a:rPr>
              <a:t> = </a:t>
            </a:r>
            <a:r>
              <a:rPr lang="en-AU" sz="1200" dirty="0" err="1">
                <a:solidFill>
                  <a:schemeClr val="tx2">
                    <a:lumMod val="50000"/>
                  </a:schemeClr>
                </a:solidFill>
                <a:latin typeface="Consolas" panose="020B0609020204030204" pitchFamily="49" charset="0"/>
                <a:cs typeface="Consolas" panose="020B0609020204030204" pitchFamily="49" charset="0"/>
              </a:rPr>
              <a:t>fground</a:t>
            </a:r>
            <a:endParaRPr lang="en-AU" sz="1200" dirty="0">
              <a:solidFill>
                <a:schemeClr val="tx2">
                  <a:lumMod val="50000"/>
                </a:schemeClr>
              </a:solidFill>
              <a:latin typeface="Consolas" panose="020B0609020204030204" pitchFamily="49" charset="0"/>
              <a:cs typeface="Consolas" panose="020B0609020204030204" pitchFamily="49" charset="0"/>
            </a:endParaRP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b="1" dirty="0" err="1">
                <a:solidFill>
                  <a:schemeClr val="tx2">
                    <a:lumMod val="50000"/>
                  </a:schemeClr>
                </a:solidFill>
                <a:latin typeface="Consolas" panose="020B0609020204030204" pitchFamily="49" charset="0"/>
                <a:cs typeface="Consolas" panose="020B0609020204030204" pitchFamily="49" charset="0"/>
              </a:rPr>
              <a:t>panel_color_scheme.value</a:t>
            </a:r>
            <a:r>
              <a:rPr lang="en-AU" sz="1200" b="1" dirty="0">
                <a:solidFill>
                  <a:schemeClr val="tx2">
                    <a:lumMod val="50000"/>
                  </a:schemeClr>
                </a:solidFill>
                <a:latin typeface="Consolas" panose="020B0609020204030204" pitchFamily="49" charset="0"/>
                <a:cs typeface="Consolas" panose="020B0609020204030204" pitchFamily="49" charset="0"/>
              </a:rPr>
              <a:t> </a:t>
            </a:r>
            <a:r>
              <a:rPr lang="en-AU" sz="1200" dirty="0">
                <a:solidFill>
                  <a:schemeClr val="tx2">
                    <a:lumMod val="50000"/>
                  </a:schemeClr>
                </a:solidFill>
                <a:latin typeface="Consolas" panose="020B0609020204030204" pitchFamily="49" charset="0"/>
                <a:cs typeface="Consolas" panose="020B0609020204030204" pitchFamily="49" charset="0"/>
              </a:rPr>
              <a:t>= :night</a:t>
            </a:r>
          </a:p>
          <a:p>
            <a:r>
              <a:rPr lang="en-AU" sz="1200" dirty="0">
                <a:solidFill>
                  <a:schemeClr val="tx2">
                    <a:lumMod val="50000"/>
                  </a:schemeClr>
                </a:solidFill>
                <a:latin typeface="Consolas" panose="020B0609020204030204" pitchFamily="49" charset="0"/>
                <a:cs typeface="Consolas" panose="020B0609020204030204" pitchFamily="49" charset="0"/>
              </a:rPr>
              <a:t>&lt;/macro&gt;</a:t>
            </a:r>
          </a:p>
          <a:p>
            <a:endParaRPr lang="en-AU" sz="1000" dirty="0">
              <a:solidFill>
                <a:schemeClr val="tx2">
                  <a:lumMod val="50000"/>
                </a:schemeClr>
              </a:solidFill>
              <a:latin typeface="Consolas" panose="020B0609020204030204" pitchFamily="49" charset="0"/>
              <a:cs typeface="Consolas" panose="020B0609020204030204" pitchFamily="49" charset="0"/>
            </a:endParaRPr>
          </a:p>
        </p:txBody>
      </p:sp>
      <p:sp>
        <p:nvSpPr>
          <p:cNvPr id="3" name="TextBox 2"/>
          <p:cNvSpPr txBox="1"/>
          <p:nvPr/>
        </p:nvSpPr>
        <p:spPr>
          <a:xfrm>
            <a:off x="1703823" y="2336801"/>
            <a:ext cx="3076285" cy="830997"/>
          </a:xfrm>
          <a:prstGeom prst="rect">
            <a:avLst/>
          </a:prstGeom>
          <a:noFill/>
        </p:spPr>
        <p:txBody>
          <a:bodyPr wrap="square" rtlCol="0">
            <a:spAutoFit/>
          </a:bodyPr>
          <a:lstStyle/>
          <a:p>
            <a:pPr algn="ctr"/>
            <a:r>
              <a:rPr lang="en-AU" sz="2400" dirty="0"/>
              <a:t>Symbols are like global variables</a:t>
            </a:r>
          </a:p>
        </p:txBody>
      </p:sp>
    </p:spTree>
    <p:extLst>
      <p:ext uri="{BB962C8B-B14F-4D97-AF65-F5344CB8AC3E}">
        <p14:creationId xmlns:p14="http://schemas.microsoft.com/office/powerpoint/2010/main" val="170494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0"/>
          </p:nvPr>
        </p:nvSpPr>
        <p:spPr/>
        <p:txBody>
          <a:bodyPr/>
          <a:lstStyle/>
          <a:p>
            <a:r>
              <a:rPr lang="en-US" dirty="0"/>
              <a:t>/opt/Jigsaw/Library…</a:t>
            </a:r>
          </a:p>
        </p:txBody>
      </p:sp>
      <p:sp>
        <p:nvSpPr>
          <p:cNvPr id="5" name="Title 4"/>
          <p:cNvSpPr>
            <a:spLocks noGrp="1"/>
          </p:cNvSpPr>
          <p:nvPr>
            <p:ph type="title"/>
          </p:nvPr>
        </p:nvSpPr>
        <p:spPr/>
        <p:txBody>
          <a:bodyPr/>
          <a:lstStyle/>
          <a:p>
            <a:r>
              <a:rPr lang="en-US" dirty="0"/>
              <a:t>Ruby Code Locations</a:t>
            </a:r>
          </a:p>
        </p:txBody>
      </p:sp>
      <p:sp>
        <p:nvSpPr>
          <p:cNvPr id="11" name="Content Placeholder 10"/>
          <p:cNvSpPr>
            <a:spLocks noGrp="1"/>
          </p:cNvSpPr>
          <p:nvPr>
            <p:ph sz="quarter" idx="21"/>
          </p:nvPr>
        </p:nvSpPr>
        <p:spPr/>
        <p:txBody>
          <a:bodyPr/>
          <a:lstStyle/>
          <a:p>
            <a:r>
              <a:rPr lang="en-US" dirty="0" err="1"/>
              <a:t>jminegraph</a:t>
            </a:r>
            <a:r>
              <a:rPr lang="en-US" dirty="0"/>
              <a:t>/app/views</a:t>
            </a:r>
          </a:p>
          <a:p>
            <a:r>
              <a:rPr lang="en-US" dirty="0" err="1"/>
              <a:t>jminegraph</a:t>
            </a:r>
            <a:r>
              <a:rPr lang="en-US" dirty="0"/>
              <a:t>/app/controllers</a:t>
            </a:r>
          </a:p>
          <a:p>
            <a:r>
              <a:rPr lang="en-US" dirty="0" err="1"/>
              <a:t>jminegraph</a:t>
            </a:r>
            <a:r>
              <a:rPr lang="en-US" dirty="0"/>
              <a:t>/app/widgets</a:t>
            </a:r>
          </a:p>
          <a:p>
            <a:r>
              <a:rPr lang="en-US" dirty="0" err="1"/>
              <a:t>jminegraph</a:t>
            </a:r>
            <a:r>
              <a:rPr lang="en-US" dirty="0"/>
              <a:t>/app/widgets/painters</a:t>
            </a:r>
          </a:p>
          <a:p>
            <a:r>
              <a:rPr lang="en-US" dirty="0" err="1"/>
              <a:t>jmineops</a:t>
            </a:r>
            <a:endParaRPr lang="en-US" dirty="0"/>
          </a:p>
          <a:p>
            <a:r>
              <a:rPr lang="en-US" dirty="0"/>
              <a:t>ruby/models</a:t>
            </a:r>
          </a:p>
          <a:p>
            <a:r>
              <a:rPr lang="en-US" dirty="0"/>
              <a:t>ruby/</a:t>
            </a:r>
            <a:r>
              <a:rPr lang="en-US" dirty="0" err="1"/>
              <a:t>jspanel</a:t>
            </a:r>
            <a:endParaRPr lang="en-US" dirty="0"/>
          </a:p>
        </p:txBody>
      </p:sp>
    </p:spTree>
    <p:extLst>
      <p:ext uri="{BB962C8B-B14F-4D97-AF65-F5344CB8AC3E}">
        <p14:creationId xmlns:p14="http://schemas.microsoft.com/office/powerpoint/2010/main" val="703107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948876" y="3442729"/>
            <a:ext cx="7915561" cy="615553"/>
          </a:xfrm>
          <a:prstGeom prst="rect">
            <a:avLst/>
          </a:prstGeom>
          <a:solidFill>
            <a:schemeClr val="tx1">
              <a:lumMod val="20000"/>
              <a:lumOff val="80000"/>
            </a:schemeClr>
          </a:solidFill>
          <a:ln>
            <a:solidFill>
              <a:schemeClr val="tx2">
                <a:lumMod val="50000"/>
              </a:schemeClr>
            </a:solidFill>
          </a:ln>
        </p:spPr>
        <p:txBody>
          <a:bodyPr wrap="square" rtlCol="0">
            <a:spAutoFit/>
          </a:bodyPr>
          <a:lstStyle/>
          <a:p>
            <a:r>
              <a:rPr lang="en-AU" sz="1200" b="1" i="1" dirty="0">
                <a:solidFill>
                  <a:schemeClr val="tx2">
                    <a:lumMod val="50000"/>
                  </a:schemeClr>
                </a:solidFill>
                <a:latin typeface="Consolas" panose="020B0609020204030204" pitchFamily="49" charset="0"/>
                <a:cs typeface="Consolas" panose="020B0609020204030204" pitchFamily="49" charset="0"/>
              </a:rPr>
              <a:t># elsewhere...</a:t>
            </a:r>
          </a:p>
          <a:p>
            <a:r>
              <a:rPr lang="en-AU" sz="1200" b="1" dirty="0" err="1">
                <a:solidFill>
                  <a:schemeClr val="tx2">
                    <a:lumMod val="50000"/>
                  </a:schemeClr>
                </a:solidFill>
                <a:latin typeface="Consolas" panose="020B0609020204030204" pitchFamily="49" charset="0"/>
                <a:cs typeface="Consolas" panose="020B0609020204030204" pitchFamily="49" charset="0"/>
              </a:rPr>
              <a:t>timer_display.start</a:t>
            </a:r>
            <a:endParaRPr lang="en-AU" sz="1200" b="1" dirty="0">
              <a:solidFill>
                <a:schemeClr val="tx2">
                  <a:lumMod val="50000"/>
                </a:schemeClr>
              </a:solidFill>
              <a:latin typeface="Consolas" panose="020B0609020204030204" pitchFamily="49" charset="0"/>
              <a:cs typeface="Consolas" panose="020B0609020204030204" pitchFamily="49" charset="0"/>
            </a:endParaRPr>
          </a:p>
          <a:p>
            <a:endParaRPr lang="en-AU" sz="1000" dirty="0">
              <a:solidFill>
                <a:schemeClr val="tx2">
                  <a:lumMod val="50000"/>
                </a:schemeClr>
              </a:solidFill>
              <a:latin typeface="Consolas" panose="020B0609020204030204" pitchFamily="49" charset="0"/>
              <a:cs typeface="Consolas" panose="020B0609020204030204" pitchFamily="49" charset="0"/>
            </a:endParaRPr>
          </a:p>
        </p:txBody>
      </p:sp>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Macros, Symbols, Timers</a:t>
            </a:r>
          </a:p>
        </p:txBody>
      </p:sp>
      <p:sp>
        <p:nvSpPr>
          <p:cNvPr id="2" name="TextBox 1"/>
          <p:cNvSpPr txBox="1"/>
          <p:nvPr/>
        </p:nvSpPr>
        <p:spPr>
          <a:xfrm>
            <a:off x="1948877" y="1274431"/>
            <a:ext cx="8137235" cy="2092881"/>
          </a:xfrm>
          <a:prstGeom prst="rect">
            <a:avLst/>
          </a:prstGeom>
          <a:solidFill>
            <a:srgbClr val="FFFF99"/>
          </a:solidFill>
          <a:ln>
            <a:solidFill>
              <a:schemeClr val="tx2">
                <a:lumMod val="50000"/>
              </a:schemeClr>
            </a:solidFill>
          </a:ln>
        </p:spPr>
        <p:txBody>
          <a:bodyPr wrap="square" rtlCol="0">
            <a:spAutoFit/>
          </a:bodyPr>
          <a:lstStyle/>
          <a:p>
            <a:r>
              <a:rPr lang="en-AU" sz="1200" b="1" dirty="0">
                <a:solidFill>
                  <a:schemeClr val="tx2">
                    <a:lumMod val="50000"/>
                  </a:schemeClr>
                </a:solidFill>
                <a:latin typeface="Consolas" panose="020B0609020204030204" pitchFamily="49" charset="0"/>
                <a:cs typeface="Consolas" panose="020B0609020204030204" pitchFamily="49" charset="0"/>
              </a:rPr>
              <a:t>&lt;timer name=</a:t>
            </a:r>
            <a:r>
              <a:rPr lang="en-AU" sz="1200" b="1" i="1" dirty="0">
                <a:solidFill>
                  <a:schemeClr val="tx2">
                    <a:lumMod val="50000"/>
                  </a:schemeClr>
                </a:solidFill>
                <a:latin typeface="Consolas" panose="020B0609020204030204" pitchFamily="49" charset="0"/>
                <a:cs typeface="Consolas" panose="020B0609020204030204" pitchFamily="49" charset="0"/>
              </a:rPr>
              <a:t>"</a:t>
            </a:r>
            <a:r>
              <a:rPr lang="en-AU" sz="1200" b="1" i="1" dirty="0" err="1">
                <a:solidFill>
                  <a:schemeClr val="tx2">
                    <a:lumMod val="50000"/>
                  </a:schemeClr>
                </a:solidFill>
                <a:latin typeface="Consolas" panose="020B0609020204030204" pitchFamily="49" charset="0"/>
                <a:cs typeface="Consolas" panose="020B0609020204030204" pitchFamily="49" charset="0"/>
              </a:rPr>
              <a:t>time_display</a:t>
            </a:r>
            <a:r>
              <a:rPr lang="en-AU" sz="1200" b="1" i="1" dirty="0">
                <a:solidFill>
                  <a:schemeClr val="tx2">
                    <a:lumMod val="50000"/>
                  </a:schemeClr>
                </a:solidFill>
                <a:latin typeface="Consolas" panose="020B0609020204030204" pitchFamily="49" charset="0"/>
                <a:cs typeface="Consolas" panose="020B0609020204030204" pitchFamily="49" charset="0"/>
              </a:rPr>
              <a:t>"</a:t>
            </a:r>
            <a:r>
              <a:rPr lang="en-AU" sz="1200" b="1" dirty="0">
                <a:solidFill>
                  <a:schemeClr val="tx2">
                    <a:lumMod val="50000"/>
                  </a:schemeClr>
                </a:solidFill>
                <a:latin typeface="Consolas" panose="020B0609020204030204" pitchFamily="49" charset="0"/>
                <a:cs typeface="Consolas" panose="020B0609020204030204" pitchFamily="49" charset="0"/>
              </a:rPr>
              <a:t> timeout=</a:t>
            </a:r>
            <a:r>
              <a:rPr lang="en-AU" sz="1200" b="1" i="1" dirty="0">
                <a:solidFill>
                  <a:schemeClr val="tx2">
                    <a:lumMod val="50000"/>
                  </a:schemeClr>
                </a:solidFill>
                <a:latin typeface="Consolas" panose="020B0609020204030204" pitchFamily="49" charset="0"/>
                <a:cs typeface="Consolas" panose="020B0609020204030204" pitchFamily="49" charset="0"/>
              </a:rPr>
              <a:t>"1000"</a:t>
            </a:r>
            <a:r>
              <a:rPr lang="en-AU" sz="1200" b="1" dirty="0">
                <a:solidFill>
                  <a:schemeClr val="tx2">
                    <a:lumMod val="50000"/>
                  </a:schemeClr>
                </a:solidFill>
                <a:latin typeface="Consolas" panose="020B0609020204030204" pitchFamily="49" charset="0"/>
                <a:cs typeface="Consolas" panose="020B0609020204030204" pitchFamily="49" charset="0"/>
              </a:rPr>
              <a:t>&gt;</a:t>
            </a:r>
          </a:p>
          <a:p>
            <a:r>
              <a:rPr lang="en-AU" sz="1200" dirty="0">
                <a:solidFill>
                  <a:schemeClr val="tx2">
                    <a:lumMod val="50000"/>
                  </a:schemeClr>
                </a:solidFill>
                <a:latin typeface="Consolas" panose="020B0609020204030204" pitchFamily="49" charset="0"/>
                <a:cs typeface="Consolas" panose="020B0609020204030204" pitchFamily="49" charset="0"/>
              </a:rPr>
              <a:t>   begin</a:t>
            </a:r>
          </a:p>
          <a:p>
            <a:r>
              <a:rPr lang="en-AU" sz="1200" dirty="0">
                <a:solidFill>
                  <a:schemeClr val="tx2">
                    <a:lumMod val="50000"/>
                  </a:schemeClr>
                </a:solidFill>
                <a:latin typeface="Consolas" panose="020B0609020204030204" pitchFamily="49" charset="0"/>
                <a:cs typeface="Consolas" panose="020B0609020204030204" pitchFamily="49" charset="0"/>
              </a:rPr>
              <a:t>     if </a:t>
            </a:r>
            <a:r>
              <a:rPr lang="en-AU" sz="1200" dirty="0" err="1">
                <a:solidFill>
                  <a:schemeClr val="tx2">
                    <a:lumMod val="50000"/>
                  </a:schemeClr>
                </a:solidFill>
                <a:latin typeface="Consolas" panose="020B0609020204030204" pitchFamily="49" charset="0"/>
                <a:cs typeface="Consolas" panose="020B0609020204030204" pitchFamily="49" charset="0"/>
              </a:rPr>
              <a:t>self.respond_to</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dirty="0" err="1">
                <a:solidFill>
                  <a:schemeClr val="tx2">
                    <a:lumMod val="50000"/>
                  </a:schemeClr>
                </a:solidFill>
                <a:latin typeface="Consolas" panose="020B0609020204030204" pitchFamily="49" charset="0"/>
                <a:cs typeface="Consolas" panose="020B0609020204030204" pitchFamily="49" charset="0"/>
              </a:rPr>
              <a:t>date_widget</a:t>
            </a:r>
            <a:r>
              <a:rPr lang="en-AU" sz="1200" dirty="0">
                <a:solidFill>
                  <a:schemeClr val="tx2">
                    <a:lumMod val="50000"/>
                  </a:schemeClr>
                </a:solidFill>
                <a:latin typeface="Consolas" panose="020B0609020204030204" pitchFamily="49" charset="0"/>
                <a:cs typeface="Consolas" panose="020B0609020204030204" pitchFamily="49" charset="0"/>
              </a:rPr>
              <a:t>) &amp;amp;&amp;amp; </a:t>
            </a:r>
            <a:r>
              <a:rPr lang="en-AU" sz="1200" dirty="0" err="1">
                <a:solidFill>
                  <a:schemeClr val="tx2">
                    <a:lumMod val="50000"/>
                  </a:schemeClr>
                </a:solidFill>
                <a:latin typeface="Consolas" panose="020B0609020204030204" pitchFamily="49" charset="0"/>
                <a:cs typeface="Consolas" panose="020B0609020204030204" pitchFamily="49" charset="0"/>
              </a:rPr>
              <a:t>self.date_widget.respond_to</a:t>
            </a:r>
            <a:r>
              <a:rPr lang="en-AU" sz="1200" dirty="0">
                <a:solidFill>
                  <a:schemeClr val="tx2">
                    <a:lumMod val="50000"/>
                  </a:schemeClr>
                </a:solidFill>
                <a:latin typeface="Consolas" panose="020B0609020204030204" pitchFamily="49" charset="0"/>
                <a:cs typeface="Consolas" panose="020B0609020204030204" pitchFamily="49" charset="0"/>
              </a:rPr>
              <a:t>?(:label=)</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self.date_widget.label</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dirty="0" err="1">
                <a:solidFill>
                  <a:schemeClr val="tx2">
                    <a:lumMod val="50000"/>
                  </a:schemeClr>
                </a:solidFill>
                <a:latin typeface="Consolas" panose="020B0609020204030204" pitchFamily="49" charset="0"/>
                <a:cs typeface="Consolas" panose="020B0609020204030204" pitchFamily="49" charset="0"/>
              </a:rPr>
              <a:t>Time.now.strftime</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i="1" dirty="0">
                <a:solidFill>
                  <a:schemeClr val="tx2">
                    <a:lumMod val="50000"/>
                  </a:schemeClr>
                </a:solidFill>
                <a:latin typeface="Consolas" panose="020B0609020204030204" pitchFamily="49" charset="0"/>
                <a:cs typeface="Consolas" panose="020B0609020204030204" pitchFamily="49" charset="0"/>
              </a:rPr>
              <a:t>"%H:%M:%S"</a:t>
            </a:r>
            <a:r>
              <a:rPr lang="en-AU" sz="1200" dirty="0">
                <a:solidFill>
                  <a:schemeClr val="tx2">
                    <a:lumMod val="50000"/>
                  </a:schemeClr>
                </a:solidFill>
                <a:latin typeface="Consolas" panose="020B0609020204030204" pitchFamily="49" charset="0"/>
                <a:cs typeface="Consolas" panose="020B0609020204030204" pitchFamily="49" charset="0"/>
              </a:rPr>
              <a:t>)</a:t>
            </a:r>
          </a:p>
          <a:p>
            <a:r>
              <a:rPr lang="en-AU" sz="1200" dirty="0">
                <a:solidFill>
                  <a:schemeClr val="tx2">
                    <a:lumMod val="50000"/>
                  </a:schemeClr>
                </a:solidFill>
                <a:latin typeface="Consolas" panose="020B0609020204030204" pitchFamily="49" charset="0"/>
                <a:cs typeface="Consolas" panose="020B0609020204030204" pitchFamily="49" charset="0"/>
              </a:rPr>
              <a:t>     end</a:t>
            </a:r>
          </a:p>
          <a:p>
            <a:r>
              <a:rPr lang="en-AU" sz="1200" dirty="0">
                <a:solidFill>
                  <a:schemeClr val="tx2">
                    <a:lumMod val="50000"/>
                  </a:schemeClr>
                </a:solidFill>
                <a:latin typeface="Consolas" panose="020B0609020204030204" pitchFamily="49" charset="0"/>
                <a:cs typeface="Consolas" panose="020B0609020204030204" pitchFamily="49" charset="0"/>
              </a:rPr>
              <a:t>   rescue Exception =&amp;</a:t>
            </a:r>
            <a:r>
              <a:rPr lang="en-AU" sz="1200" dirty="0" err="1">
                <a:solidFill>
                  <a:schemeClr val="tx2">
                    <a:lumMod val="50000"/>
                  </a:schemeClr>
                </a:solidFill>
                <a:latin typeface="Consolas" panose="020B0609020204030204" pitchFamily="49" charset="0"/>
                <a:cs typeface="Consolas" panose="020B0609020204030204" pitchFamily="49" charset="0"/>
              </a:rPr>
              <a:t>gt</a:t>
            </a:r>
            <a:r>
              <a:rPr lang="en-AU" sz="1200" dirty="0">
                <a:solidFill>
                  <a:schemeClr val="tx2">
                    <a:lumMod val="50000"/>
                  </a:schemeClr>
                </a:solidFill>
                <a:latin typeface="Consolas" panose="020B0609020204030204" pitchFamily="49" charset="0"/>
                <a:cs typeface="Consolas" panose="020B0609020204030204" pitchFamily="49" charset="0"/>
              </a:rPr>
              <a:t>; e</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stderr.puts</a:t>
            </a:r>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i="1" dirty="0">
                <a:solidFill>
                  <a:schemeClr val="tx2">
                    <a:lumMod val="50000"/>
                  </a:schemeClr>
                </a:solidFill>
                <a:latin typeface="Consolas" panose="020B0609020204030204" pitchFamily="49" charset="0"/>
                <a:cs typeface="Consolas" panose="020B0609020204030204" pitchFamily="49" charset="0"/>
              </a:rPr>
              <a:t>"Time update failed : #{e}"</a:t>
            </a:r>
          </a:p>
          <a:p>
            <a:r>
              <a:rPr lang="en-AU" sz="1200" dirty="0">
                <a:solidFill>
                  <a:schemeClr val="tx2">
                    <a:lumMod val="50000"/>
                  </a:schemeClr>
                </a:solidFill>
                <a:latin typeface="Consolas" panose="020B0609020204030204" pitchFamily="49" charset="0"/>
                <a:cs typeface="Consolas" panose="020B0609020204030204" pitchFamily="49" charset="0"/>
              </a:rPr>
              <a:t>   end</a:t>
            </a:r>
          </a:p>
          <a:p>
            <a:r>
              <a:rPr lang="en-AU" sz="1200" dirty="0">
                <a:solidFill>
                  <a:schemeClr val="tx2">
                    <a:lumMod val="50000"/>
                  </a:schemeClr>
                </a:solidFill>
                <a:latin typeface="Consolas" panose="020B0609020204030204" pitchFamily="49" charset="0"/>
                <a:cs typeface="Consolas" panose="020B0609020204030204" pitchFamily="49" charset="0"/>
              </a:rPr>
              <a:t>   true</a:t>
            </a:r>
          </a:p>
          <a:p>
            <a:r>
              <a:rPr lang="en-AU" sz="1200" b="1" dirty="0">
                <a:solidFill>
                  <a:schemeClr val="tx2">
                    <a:lumMod val="50000"/>
                  </a:schemeClr>
                </a:solidFill>
                <a:latin typeface="Consolas" panose="020B0609020204030204" pitchFamily="49" charset="0"/>
                <a:cs typeface="Consolas" panose="020B0609020204030204" pitchFamily="49" charset="0"/>
              </a:rPr>
              <a:t>&lt;/timer&gt;</a:t>
            </a:r>
          </a:p>
          <a:p>
            <a:endParaRPr lang="en-AU" sz="1000" dirty="0">
              <a:solidFill>
                <a:schemeClr val="tx2">
                  <a:lumMod val="50000"/>
                </a:schemeClr>
              </a:solidFill>
              <a:latin typeface="Consolas" panose="020B0609020204030204" pitchFamily="49" charset="0"/>
              <a:cs typeface="Consolas" panose="020B0609020204030204" pitchFamily="49"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8977"/>
          <a:stretch/>
        </p:blipFill>
        <p:spPr>
          <a:xfrm>
            <a:off x="5988796" y="2613889"/>
            <a:ext cx="4494310" cy="3179998"/>
          </a:xfrm>
          <a:prstGeom prst="rect">
            <a:avLst/>
          </a:prstGeom>
          <a:ln>
            <a:noFill/>
          </a:ln>
          <a:effectLst>
            <a:outerShdw blurRad="190500" algn="tl" rotWithShape="0">
              <a:srgbClr val="000000">
                <a:alpha val="70000"/>
              </a:srgbClr>
            </a:outerShdw>
          </a:effectLst>
        </p:spPr>
      </p:pic>
      <p:sp>
        <p:nvSpPr>
          <p:cNvPr id="4" name="Rectangle: Rounded Corners 3"/>
          <p:cNvSpPr/>
          <p:nvPr/>
        </p:nvSpPr>
        <p:spPr>
          <a:xfrm>
            <a:off x="5925950" y="4895273"/>
            <a:ext cx="567215" cy="304801"/>
          </a:xfrm>
          <a:prstGeom prst="roundRect">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p:cNvSpPr/>
          <p:nvPr/>
        </p:nvSpPr>
        <p:spPr>
          <a:xfrm>
            <a:off x="5338616" y="4950693"/>
            <a:ext cx="526473" cy="212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69457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948876" y="3442729"/>
            <a:ext cx="7915561" cy="615553"/>
          </a:xfrm>
          <a:prstGeom prst="rect">
            <a:avLst/>
          </a:prstGeom>
          <a:solidFill>
            <a:schemeClr val="tx1">
              <a:lumMod val="20000"/>
              <a:lumOff val="80000"/>
            </a:schemeClr>
          </a:solidFill>
          <a:ln>
            <a:solidFill>
              <a:schemeClr val="tx2">
                <a:lumMod val="50000"/>
              </a:schemeClr>
            </a:solidFill>
          </a:ln>
        </p:spPr>
        <p:txBody>
          <a:bodyPr wrap="square" rtlCol="0">
            <a:spAutoFit/>
          </a:bodyPr>
          <a:lstStyle/>
          <a:p>
            <a:r>
              <a:rPr lang="en-AU" sz="1200" b="1" i="1" dirty="0">
                <a:solidFill>
                  <a:schemeClr val="tx2">
                    <a:lumMod val="50000"/>
                  </a:schemeClr>
                </a:solidFill>
                <a:latin typeface="Consolas" panose="020B0609020204030204" pitchFamily="49" charset="0"/>
                <a:cs typeface="Consolas" panose="020B0609020204030204" pitchFamily="49" charset="0"/>
              </a:rPr>
              <a:t># elsewhere...</a:t>
            </a:r>
          </a:p>
          <a:p>
            <a:r>
              <a:rPr lang="en-AU" sz="1200" b="1" dirty="0" err="1">
                <a:solidFill>
                  <a:schemeClr val="tx2">
                    <a:lumMod val="50000"/>
                  </a:schemeClr>
                </a:solidFill>
                <a:latin typeface="Consolas" panose="020B0609020204030204" pitchFamily="49" charset="0"/>
                <a:cs typeface="Consolas" panose="020B0609020204030204" pitchFamily="49" charset="0"/>
              </a:rPr>
              <a:t>timer_display.start</a:t>
            </a:r>
            <a:endParaRPr lang="en-AU" sz="1200" b="1" dirty="0">
              <a:solidFill>
                <a:schemeClr val="tx2">
                  <a:lumMod val="50000"/>
                </a:schemeClr>
              </a:solidFill>
              <a:latin typeface="Consolas" panose="020B0609020204030204" pitchFamily="49" charset="0"/>
              <a:cs typeface="Consolas" panose="020B0609020204030204" pitchFamily="49" charset="0"/>
            </a:endParaRPr>
          </a:p>
          <a:p>
            <a:endParaRPr lang="en-AU" sz="1000" dirty="0">
              <a:solidFill>
                <a:schemeClr val="tx2">
                  <a:lumMod val="50000"/>
                </a:schemeClr>
              </a:solidFill>
              <a:latin typeface="Consolas" panose="020B0609020204030204" pitchFamily="49" charset="0"/>
              <a:cs typeface="Consolas" panose="020B0609020204030204" pitchFamily="49" charset="0"/>
            </a:endParaRPr>
          </a:p>
        </p:txBody>
      </p:sp>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Macros, Symbols, Timers</a:t>
            </a:r>
          </a:p>
        </p:txBody>
      </p:sp>
      <p:sp>
        <p:nvSpPr>
          <p:cNvPr id="2" name="TextBox 1"/>
          <p:cNvSpPr txBox="1"/>
          <p:nvPr/>
        </p:nvSpPr>
        <p:spPr>
          <a:xfrm>
            <a:off x="1948877" y="1274431"/>
            <a:ext cx="8137235" cy="2092881"/>
          </a:xfrm>
          <a:prstGeom prst="rect">
            <a:avLst/>
          </a:prstGeom>
          <a:solidFill>
            <a:srgbClr val="FFFF99"/>
          </a:solidFill>
          <a:ln>
            <a:solidFill>
              <a:schemeClr val="tx2">
                <a:lumMod val="50000"/>
              </a:schemeClr>
            </a:solidFill>
          </a:ln>
        </p:spPr>
        <p:txBody>
          <a:bodyPr wrap="square" rtlCol="0">
            <a:spAutoFit/>
          </a:bodyPr>
          <a:lstStyle/>
          <a:p>
            <a:r>
              <a:rPr lang="en-AU" sz="1200" b="1" dirty="0">
                <a:solidFill>
                  <a:schemeClr val="tx2">
                    <a:lumMod val="50000"/>
                  </a:schemeClr>
                </a:solidFill>
                <a:latin typeface="Consolas" panose="020B0609020204030204" pitchFamily="49" charset="0"/>
                <a:cs typeface="Consolas" panose="020B0609020204030204" pitchFamily="49" charset="0"/>
              </a:rPr>
              <a:t>&lt;timer name=</a:t>
            </a:r>
            <a:r>
              <a:rPr lang="en-AU" sz="1200" b="1" i="1" dirty="0">
                <a:solidFill>
                  <a:schemeClr val="tx2">
                    <a:lumMod val="50000"/>
                  </a:schemeClr>
                </a:solidFill>
                <a:latin typeface="Consolas" panose="020B0609020204030204" pitchFamily="49" charset="0"/>
                <a:cs typeface="Consolas" panose="020B0609020204030204" pitchFamily="49" charset="0"/>
              </a:rPr>
              <a:t>"</a:t>
            </a:r>
            <a:r>
              <a:rPr lang="en-AU" sz="1200" b="1" i="1" dirty="0" err="1">
                <a:solidFill>
                  <a:schemeClr val="tx2">
                    <a:lumMod val="50000"/>
                  </a:schemeClr>
                </a:solidFill>
                <a:latin typeface="Consolas" panose="020B0609020204030204" pitchFamily="49" charset="0"/>
                <a:cs typeface="Consolas" panose="020B0609020204030204" pitchFamily="49" charset="0"/>
              </a:rPr>
              <a:t>time_display</a:t>
            </a:r>
            <a:r>
              <a:rPr lang="en-AU" sz="1200" b="1" i="1" dirty="0">
                <a:solidFill>
                  <a:schemeClr val="tx2">
                    <a:lumMod val="50000"/>
                  </a:schemeClr>
                </a:solidFill>
                <a:latin typeface="Consolas" panose="020B0609020204030204" pitchFamily="49" charset="0"/>
                <a:cs typeface="Consolas" panose="020B0609020204030204" pitchFamily="49" charset="0"/>
              </a:rPr>
              <a:t>"</a:t>
            </a:r>
            <a:r>
              <a:rPr lang="en-AU" sz="1200" b="1" dirty="0">
                <a:solidFill>
                  <a:schemeClr val="tx2">
                    <a:lumMod val="50000"/>
                  </a:schemeClr>
                </a:solidFill>
                <a:latin typeface="Consolas" panose="020B0609020204030204" pitchFamily="49" charset="0"/>
                <a:cs typeface="Consolas" panose="020B0609020204030204" pitchFamily="49" charset="0"/>
              </a:rPr>
              <a:t> timeout=</a:t>
            </a:r>
            <a:r>
              <a:rPr lang="en-AU" sz="1200" b="1" i="1" dirty="0">
                <a:solidFill>
                  <a:schemeClr val="tx2">
                    <a:lumMod val="50000"/>
                  </a:schemeClr>
                </a:solidFill>
                <a:latin typeface="Consolas" panose="020B0609020204030204" pitchFamily="49" charset="0"/>
                <a:cs typeface="Consolas" panose="020B0609020204030204" pitchFamily="49" charset="0"/>
              </a:rPr>
              <a:t>"1000"</a:t>
            </a:r>
            <a:r>
              <a:rPr lang="en-AU" sz="1200" b="1" dirty="0">
                <a:solidFill>
                  <a:schemeClr val="tx2">
                    <a:lumMod val="50000"/>
                  </a:schemeClr>
                </a:solidFill>
                <a:latin typeface="Consolas" panose="020B0609020204030204" pitchFamily="49" charset="0"/>
                <a:cs typeface="Consolas" panose="020B0609020204030204" pitchFamily="49" charset="0"/>
              </a:rPr>
              <a:t>&gt;</a:t>
            </a:r>
          </a:p>
          <a:p>
            <a:r>
              <a:rPr lang="en-AU" sz="1200" dirty="0">
                <a:solidFill>
                  <a:schemeClr val="tx2">
                    <a:lumMod val="50000"/>
                  </a:schemeClr>
                </a:solidFill>
                <a:latin typeface="Consolas" panose="020B0609020204030204" pitchFamily="49" charset="0"/>
                <a:cs typeface="Consolas" panose="020B0609020204030204" pitchFamily="49" charset="0"/>
              </a:rPr>
              <a:t>   begin</a:t>
            </a:r>
          </a:p>
          <a:p>
            <a:r>
              <a:rPr lang="en-AU" sz="1200" dirty="0">
                <a:solidFill>
                  <a:schemeClr val="tx2">
                    <a:lumMod val="50000"/>
                  </a:schemeClr>
                </a:solidFill>
                <a:latin typeface="Consolas" panose="020B0609020204030204" pitchFamily="49" charset="0"/>
                <a:cs typeface="Consolas" panose="020B0609020204030204" pitchFamily="49" charset="0"/>
              </a:rPr>
              <a:t>     if </a:t>
            </a:r>
            <a:r>
              <a:rPr lang="en-AU" sz="1200" dirty="0" err="1">
                <a:solidFill>
                  <a:schemeClr val="tx2">
                    <a:lumMod val="50000"/>
                  </a:schemeClr>
                </a:solidFill>
                <a:latin typeface="Consolas" panose="020B0609020204030204" pitchFamily="49" charset="0"/>
                <a:cs typeface="Consolas" panose="020B0609020204030204" pitchFamily="49" charset="0"/>
              </a:rPr>
              <a:t>self.respond_to</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dirty="0" err="1">
                <a:solidFill>
                  <a:schemeClr val="tx2">
                    <a:lumMod val="50000"/>
                  </a:schemeClr>
                </a:solidFill>
                <a:latin typeface="Consolas" panose="020B0609020204030204" pitchFamily="49" charset="0"/>
                <a:cs typeface="Consolas" panose="020B0609020204030204" pitchFamily="49" charset="0"/>
              </a:rPr>
              <a:t>date_widget</a:t>
            </a:r>
            <a:r>
              <a:rPr lang="en-AU" sz="1200" dirty="0">
                <a:solidFill>
                  <a:schemeClr val="tx2">
                    <a:lumMod val="50000"/>
                  </a:schemeClr>
                </a:solidFill>
                <a:latin typeface="Consolas" panose="020B0609020204030204" pitchFamily="49" charset="0"/>
                <a:cs typeface="Consolas" panose="020B0609020204030204" pitchFamily="49" charset="0"/>
              </a:rPr>
              <a:t>) &amp;amp;&amp;amp; </a:t>
            </a:r>
            <a:r>
              <a:rPr lang="en-AU" sz="1200" dirty="0" err="1">
                <a:solidFill>
                  <a:schemeClr val="tx2">
                    <a:lumMod val="50000"/>
                  </a:schemeClr>
                </a:solidFill>
                <a:latin typeface="Consolas" panose="020B0609020204030204" pitchFamily="49" charset="0"/>
                <a:cs typeface="Consolas" panose="020B0609020204030204" pitchFamily="49" charset="0"/>
              </a:rPr>
              <a:t>self.date_widget.respond_to</a:t>
            </a:r>
            <a:r>
              <a:rPr lang="en-AU" sz="1200" dirty="0">
                <a:solidFill>
                  <a:schemeClr val="tx2">
                    <a:lumMod val="50000"/>
                  </a:schemeClr>
                </a:solidFill>
                <a:latin typeface="Consolas" panose="020B0609020204030204" pitchFamily="49" charset="0"/>
                <a:cs typeface="Consolas" panose="020B0609020204030204" pitchFamily="49" charset="0"/>
              </a:rPr>
              <a:t>?(:label=)</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self.date_widget.label</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dirty="0" err="1">
                <a:solidFill>
                  <a:schemeClr val="tx2">
                    <a:lumMod val="50000"/>
                  </a:schemeClr>
                </a:solidFill>
                <a:latin typeface="Consolas" panose="020B0609020204030204" pitchFamily="49" charset="0"/>
                <a:cs typeface="Consolas" panose="020B0609020204030204" pitchFamily="49" charset="0"/>
              </a:rPr>
              <a:t>Time.now.strftime</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i="1" dirty="0">
                <a:solidFill>
                  <a:schemeClr val="tx2">
                    <a:lumMod val="50000"/>
                  </a:schemeClr>
                </a:solidFill>
                <a:latin typeface="Consolas" panose="020B0609020204030204" pitchFamily="49" charset="0"/>
                <a:cs typeface="Consolas" panose="020B0609020204030204" pitchFamily="49" charset="0"/>
              </a:rPr>
              <a:t>"%H:%M:%S"</a:t>
            </a:r>
            <a:r>
              <a:rPr lang="en-AU" sz="1200" dirty="0">
                <a:solidFill>
                  <a:schemeClr val="tx2">
                    <a:lumMod val="50000"/>
                  </a:schemeClr>
                </a:solidFill>
                <a:latin typeface="Consolas" panose="020B0609020204030204" pitchFamily="49" charset="0"/>
                <a:cs typeface="Consolas" panose="020B0609020204030204" pitchFamily="49" charset="0"/>
              </a:rPr>
              <a:t>)</a:t>
            </a:r>
          </a:p>
          <a:p>
            <a:r>
              <a:rPr lang="en-AU" sz="1200" dirty="0">
                <a:solidFill>
                  <a:schemeClr val="tx2">
                    <a:lumMod val="50000"/>
                  </a:schemeClr>
                </a:solidFill>
                <a:latin typeface="Consolas" panose="020B0609020204030204" pitchFamily="49" charset="0"/>
                <a:cs typeface="Consolas" panose="020B0609020204030204" pitchFamily="49" charset="0"/>
              </a:rPr>
              <a:t>     end</a:t>
            </a:r>
          </a:p>
          <a:p>
            <a:r>
              <a:rPr lang="en-AU" sz="1200" dirty="0">
                <a:solidFill>
                  <a:schemeClr val="tx2">
                    <a:lumMod val="50000"/>
                  </a:schemeClr>
                </a:solidFill>
                <a:latin typeface="Consolas" panose="020B0609020204030204" pitchFamily="49" charset="0"/>
                <a:cs typeface="Consolas" panose="020B0609020204030204" pitchFamily="49" charset="0"/>
              </a:rPr>
              <a:t>   rescue Exception =&amp;</a:t>
            </a:r>
            <a:r>
              <a:rPr lang="en-AU" sz="1200" dirty="0" err="1">
                <a:solidFill>
                  <a:schemeClr val="tx2">
                    <a:lumMod val="50000"/>
                  </a:schemeClr>
                </a:solidFill>
                <a:latin typeface="Consolas" panose="020B0609020204030204" pitchFamily="49" charset="0"/>
                <a:cs typeface="Consolas" panose="020B0609020204030204" pitchFamily="49" charset="0"/>
              </a:rPr>
              <a:t>gt</a:t>
            </a:r>
            <a:r>
              <a:rPr lang="en-AU" sz="1200" dirty="0">
                <a:solidFill>
                  <a:schemeClr val="tx2">
                    <a:lumMod val="50000"/>
                  </a:schemeClr>
                </a:solidFill>
                <a:latin typeface="Consolas" panose="020B0609020204030204" pitchFamily="49" charset="0"/>
                <a:cs typeface="Consolas" panose="020B0609020204030204" pitchFamily="49" charset="0"/>
              </a:rPr>
              <a:t>; e</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stderr.puts</a:t>
            </a:r>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i="1" dirty="0">
                <a:solidFill>
                  <a:schemeClr val="tx2">
                    <a:lumMod val="50000"/>
                  </a:schemeClr>
                </a:solidFill>
                <a:latin typeface="Consolas" panose="020B0609020204030204" pitchFamily="49" charset="0"/>
                <a:cs typeface="Consolas" panose="020B0609020204030204" pitchFamily="49" charset="0"/>
              </a:rPr>
              <a:t>"Time update failed : #{e}"</a:t>
            </a:r>
          </a:p>
          <a:p>
            <a:r>
              <a:rPr lang="en-AU" sz="1200" dirty="0">
                <a:solidFill>
                  <a:schemeClr val="tx2">
                    <a:lumMod val="50000"/>
                  </a:schemeClr>
                </a:solidFill>
                <a:latin typeface="Consolas" panose="020B0609020204030204" pitchFamily="49" charset="0"/>
                <a:cs typeface="Consolas" panose="020B0609020204030204" pitchFamily="49" charset="0"/>
              </a:rPr>
              <a:t>   end</a:t>
            </a:r>
          </a:p>
          <a:p>
            <a:r>
              <a:rPr lang="en-AU" sz="1200" dirty="0">
                <a:solidFill>
                  <a:schemeClr val="tx2">
                    <a:lumMod val="50000"/>
                  </a:schemeClr>
                </a:solidFill>
                <a:latin typeface="Consolas" panose="020B0609020204030204" pitchFamily="49" charset="0"/>
                <a:cs typeface="Consolas" panose="020B0609020204030204" pitchFamily="49" charset="0"/>
              </a:rPr>
              <a:t>   true</a:t>
            </a:r>
          </a:p>
          <a:p>
            <a:r>
              <a:rPr lang="en-AU" sz="1200" b="1" dirty="0">
                <a:solidFill>
                  <a:schemeClr val="tx2">
                    <a:lumMod val="50000"/>
                  </a:schemeClr>
                </a:solidFill>
                <a:latin typeface="Consolas" panose="020B0609020204030204" pitchFamily="49" charset="0"/>
                <a:cs typeface="Consolas" panose="020B0609020204030204" pitchFamily="49" charset="0"/>
              </a:rPr>
              <a:t>&lt;/timer&gt;</a:t>
            </a:r>
          </a:p>
          <a:p>
            <a:endParaRPr lang="en-AU" sz="1000" dirty="0">
              <a:solidFill>
                <a:schemeClr val="tx2">
                  <a:lumMod val="50000"/>
                </a:schemeClr>
              </a:solidFill>
              <a:latin typeface="Consolas" panose="020B0609020204030204" pitchFamily="49" charset="0"/>
              <a:cs typeface="Consolas" panose="020B0609020204030204" pitchFamily="49"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8977"/>
          <a:stretch/>
        </p:blipFill>
        <p:spPr>
          <a:xfrm>
            <a:off x="5988796" y="2613889"/>
            <a:ext cx="4494310" cy="3179998"/>
          </a:xfrm>
          <a:prstGeom prst="rect">
            <a:avLst/>
          </a:prstGeom>
          <a:ln>
            <a:noFill/>
          </a:ln>
          <a:effectLst>
            <a:outerShdw blurRad="190500" algn="tl" rotWithShape="0">
              <a:srgbClr val="000000">
                <a:alpha val="70000"/>
              </a:srgbClr>
            </a:outerShdw>
          </a:effectLst>
        </p:spPr>
      </p:pic>
      <p:sp>
        <p:nvSpPr>
          <p:cNvPr id="4" name="Rectangle: Rounded Corners 3"/>
          <p:cNvSpPr/>
          <p:nvPr/>
        </p:nvSpPr>
        <p:spPr>
          <a:xfrm>
            <a:off x="5925950" y="4895273"/>
            <a:ext cx="567215" cy="304801"/>
          </a:xfrm>
          <a:prstGeom prst="roundRect">
            <a:avLst/>
          </a:prstGeom>
          <a:no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2153892" y="4655555"/>
            <a:ext cx="3629889" cy="646331"/>
          </a:xfrm>
          <a:prstGeom prst="rect">
            <a:avLst/>
          </a:prstGeom>
          <a:noFill/>
        </p:spPr>
        <p:txBody>
          <a:bodyPr wrap="square" rtlCol="0">
            <a:spAutoFit/>
          </a:bodyPr>
          <a:lstStyle/>
          <a:p>
            <a:r>
              <a:rPr lang="en-AU" b="1" dirty="0"/>
              <a:t>Side Note:</a:t>
            </a:r>
          </a:p>
          <a:p>
            <a:r>
              <a:rPr lang="en-AU" dirty="0"/>
              <a:t>Timers are in a separate Thread</a:t>
            </a:r>
          </a:p>
        </p:txBody>
      </p:sp>
    </p:spTree>
    <p:extLst>
      <p:ext uri="{BB962C8B-B14F-4D97-AF65-F5344CB8AC3E}">
        <p14:creationId xmlns:p14="http://schemas.microsoft.com/office/powerpoint/2010/main" val="101087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Macros, Symbols, Timers</a:t>
            </a:r>
          </a:p>
        </p:txBody>
      </p:sp>
      <p:sp>
        <p:nvSpPr>
          <p:cNvPr id="2" name="TextBox 1"/>
          <p:cNvSpPr txBox="1"/>
          <p:nvPr/>
        </p:nvSpPr>
        <p:spPr>
          <a:xfrm>
            <a:off x="1948877" y="1274431"/>
            <a:ext cx="8137235" cy="2092881"/>
          </a:xfrm>
          <a:prstGeom prst="rect">
            <a:avLst/>
          </a:prstGeom>
          <a:solidFill>
            <a:srgbClr val="FFFF99"/>
          </a:solidFill>
          <a:ln>
            <a:solidFill>
              <a:schemeClr val="tx2">
                <a:lumMod val="50000"/>
              </a:schemeClr>
            </a:solidFill>
          </a:ln>
        </p:spPr>
        <p:txBody>
          <a:bodyPr wrap="square" rtlCol="0">
            <a:spAutoFit/>
          </a:bodyPr>
          <a:lstStyle/>
          <a:p>
            <a:r>
              <a:rPr lang="en-AU" sz="1200" dirty="0">
                <a:solidFill>
                  <a:schemeClr val="tx2">
                    <a:lumMod val="50000"/>
                  </a:schemeClr>
                </a:solidFill>
                <a:latin typeface="Consolas" panose="020B0609020204030204" pitchFamily="49" charset="0"/>
                <a:cs typeface="Consolas" panose="020B0609020204030204" pitchFamily="49" charset="0"/>
              </a:rPr>
              <a:t>&lt;timer name=</a:t>
            </a:r>
            <a:r>
              <a:rPr lang="en-AU" sz="1200" i="1" dirty="0">
                <a:solidFill>
                  <a:schemeClr val="tx2">
                    <a:lumMod val="50000"/>
                  </a:schemeClr>
                </a:solidFill>
                <a:latin typeface="Consolas" panose="020B0609020204030204" pitchFamily="49" charset="0"/>
                <a:cs typeface="Consolas" panose="020B0609020204030204" pitchFamily="49" charset="0"/>
              </a:rPr>
              <a:t>"</a:t>
            </a:r>
            <a:r>
              <a:rPr lang="en-AU" sz="1200" i="1" dirty="0" err="1">
                <a:solidFill>
                  <a:schemeClr val="tx2">
                    <a:lumMod val="50000"/>
                  </a:schemeClr>
                </a:solidFill>
                <a:latin typeface="Consolas" panose="020B0609020204030204" pitchFamily="49" charset="0"/>
                <a:cs typeface="Consolas" panose="020B0609020204030204" pitchFamily="49" charset="0"/>
              </a:rPr>
              <a:t>time_display</a:t>
            </a:r>
            <a:r>
              <a:rPr lang="en-AU" sz="1200" i="1" dirty="0">
                <a:solidFill>
                  <a:schemeClr val="tx2">
                    <a:lumMod val="50000"/>
                  </a:schemeClr>
                </a:solidFill>
                <a:latin typeface="Consolas" panose="020B0609020204030204" pitchFamily="49" charset="0"/>
                <a:cs typeface="Consolas" panose="020B0609020204030204" pitchFamily="49" charset="0"/>
              </a:rPr>
              <a:t>"</a:t>
            </a:r>
            <a:r>
              <a:rPr lang="en-AU" sz="1200" dirty="0">
                <a:solidFill>
                  <a:schemeClr val="tx2">
                    <a:lumMod val="50000"/>
                  </a:schemeClr>
                </a:solidFill>
                <a:latin typeface="Consolas" panose="020B0609020204030204" pitchFamily="49" charset="0"/>
                <a:cs typeface="Consolas" panose="020B0609020204030204" pitchFamily="49" charset="0"/>
              </a:rPr>
              <a:t> timeout=</a:t>
            </a:r>
            <a:r>
              <a:rPr lang="en-AU" sz="1200" i="1" dirty="0">
                <a:solidFill>
                  <a:schemeClr val="tx2">
                    <a:lumMod val="50000"/>
                  </a:schemeClr>
                </a:solidFill>
                <a:latin typeface="Consolas" panose="020B0609020204030204" pitchFamily="49" charset="0"/>
                <a:cs typeface="Consolas" panose="020B0609020204030204" pitchFamily="49" charset="0"/>
              </a:rPr>
              <a:t>"1000"</a:t>
            </a:r>
            <a:r>
              <a:rPr lang="en-AU" sz="1200" dirty="0">
                <a:solidFill>
                  <a:schemeClr val="tx2">
                    <a:lumMod val="50000"/>
                  </a:schemeClr>
                </a:solidFill>
                <a:latin typeface="Consolas" panose="020B0609020204030204" pitchFamily="49" charset="0"/>
                <a:cs typeface="Consolas" panose="020B0609020204030204" pitchFamily="49" charset="0"/>
              </a:rPr>
              <a:t>&gt;</a:t>
            </a:r>
          </a:p>
          <a:p>
            <a:r>
              <a:rPr lang="en-AU" sz="1200" dirty="0">
                <a:solidFill>
                  <a:schemeClr val="tx2">
                    <a:lumMod val="50000"/>
                  </a:schemeClr>
                </a:solidFill>
                <a:latin typeface="Consolas" panose="020B0609020204030204" pitchFamily="49" charset="0"/>
                <a:cs typeface="Consolas" panose="020B0609020204030204" pitchFamily="49" charset="0"/>
              </a:rPr>
              <a:t>   begin</a:t>
            </a:r>
          </a:p>
          <a:p>
            <a:r>
              <a:rPr lang="en-AU" sz="1200" dirty="0">
                <a:solidFill>
                  <a:schemeClr val="tx2">
                    <a:lumMod val="50000"/>
                  </a:schemeClr>
                </a:solidFill>
                <a:latin typeface="Consolas" panose="020B0609020204030204" pitchFamily="49" charset="0"/>
                <a:cs typeface="Consolas" panose="020B0609020204030204" pitchFamily="49" charset="0"/>
              </a:rPr>
              <a:t>     if </a:t>
            </a:r>
            <a:r>
              <a:rPr lang="en-AU" sz="1200" dirty="0" err="1">
                <a:solidFill>
                  <a:schemeClr val="tx2">
                    <a:lumMod val="50000"/>
                  </a:schemeClr>
                </a:solidFill>
                <a:latin typeface="Consolas" panose="020B0609020204030204" pitchFamily="49" charset="0"/>
                <a:cs typeface="Consolas" panose="020B0609020204030204" pitchFamily="49" charset="0"/>
              </a:rPr>
              <a:t>self.respond_to</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dirty="0" err="1">
                <a:solidFill>
                  <a:schemeClr val="tx2">
                    <a:lumMod val="50000"/>
                  </a:schemeClr>
                </a:solidFill>
                <a:latin typeface="Consolas" panose="020B0609020204030204" pitchFamily="49" charset="0"/>
                <a:cs typeface="Consolas" panose="020B0609020204030204" pitchFamily="49" charset="0"/>
              </a:rPr>
              <a:t>date_widget</a:t>
            </a:r>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b="1" dirty="0">
                <a:solidFill>
                  <a:schemeClr val="bg2"/>
                </a:solidFill>
                <a:highlight>
                  <a:srgbClr val="FF0000"/>
                </a:highlight>
                <a:latin typeface="Consolas" panose="020B0609020204030204" pitchFamily="49" charset="0"/>
                <a:cs typeface="Consolas" panose="020B0609020204030204" pitchFamily="49" charset="0"/>
              </a:rPr>
              <a:t>&amp;amp;&amp;amp;</a:t>
            </a:r>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self.date_widget.respond_to</a:t>
            </a:r>
            <a:r>
              <a:rPr lang="en-AU" sz="1200" dirty="0">
                <a:solidFill>
                  <a:schemeClr val="tx2">
                    <a:lumMod val="50000"/>
                  </a:schemeClr>
                </a:solidFill>
                <a:latin typeface="Consolas" panose="020B0609020204030204" pitchFamily="49" charset="0"/>
                <a:cs typeface="Consolas" panose="020B0609020204030204" pitchFamily="49" charset="0"/>
              </a:rPr>
              <a:t>?(:label=)</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self.date_widget.label</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dirty="0" err="1">
                <a:solidFill>
                  <a:schemeClr val="tx2">
                    <a:lumMod val="50000"/>
                  </a:schemeClr>
                </a:solidFill>
                <a:latin typeface="Consolas" panose="020B0609020204030204" pitchFamily="49" charset="0"/>
                <a:cs typeface="Consolas" panose="020B0609020204030204" pitchFamily="49" charset="0"/>
              </a:rPr>
              <a:t>Time.now.strftime</a:t>
            </a:r>
            <a:r>
              <a:rPr lang="en-AU" sz="1200" dirty="0">
                <a:solidFill>
                  <a:schemeClr val="tx2">
                    <a:lumMod val="50000"/>
                  </a:schemeClr>
                </a:solidFill>
                <a:latin typeface="Consolas" panose="020B0609020204030204" pitchFamily="49" charset="0"/>
                <a:cs typeface="Consolas" panose="020B0609020204030204" pitchFamily="49" charset="0"/>
              </a:rPr>
              <a:t>(</a:t>
            </a:r>
            <a:r>
              <a:rPr lang="en-AU" sz="1200" i="1" dirty="0">
                <a:solidFill>
                  <a:schemeClr val="tx2">
                    <a:lumMod val="50000"/>
                  </a:schemeClr>
                </a:solidFill>
                <a:latin typeface="Consolas" panose="020B0609020204030204" pitchFamily="49" charset="0"/>
                <a:cs typeface="Consolas" panose="020B0609020204030204" pitchFamily="49" charset="0"/>
              </a:rPr>
              <a:t>"%H:%M:%S"</a:t>
            </a:r>
            <a:r>
              <a:rPr lang="en-AU" sz="1200" dirty="0">
                <a:solidFill>
                  <a:schemeClr val="tx2">
                    <a:lumMod val="50000"/>
                  </a:schemeClr>
                </a:solidFill>
                <a:latin typeface="Consolas" panose="020B0609020204030204" pitchFamily="49" charset="0"/>
                <a:cs typeface="Consolas" panose="020B0609020204030204" pitchFamily="49" charset="0"/>
              </a:rPr>
              <a:t>)</a:t>
            </a:r>
          </a:p>
          <a:p>
            <a:r>
              <a:rPr lang="en-AU" sz="1200" dirty="0">
                <a:solidFill>
                  <a:schemeClr val="tx2">
                    <a:lumMod val="50000"/>
                  </a:schemeClr>
                </a:solidFill>
                <a:latin typeface="Consolas" panose="020B0609020204030204" pitchFamily="49" charset="0"/>
                <a:cs typeface="Consolas" panose="020B0609020204030204" pitchFamily="49" charset="0"/>
              </a:rPr>
              <a:t>     end</a:t>
            </a:r>
          </a:p>
          <a:p>
            <a:r>
              <a:rPr lang="en-AU" sz="1200" dirty="0">
                <a:solidFill>
                  <a:schemeClr val="tx2">
                    <a:lumMod val="50000"/>
                  </a:schemeClr>
                </a:solidFill>
                <a:latin typeface="Consolas" panose="020B0609020204030204" pitchFamily="49" charset="0"/>
                <a:cs typeface="Consolas" panose="020B0609020204030204" pitchFamily="49" charset="0"/>
              </a:rPr>
              <a:t>   rescue Exception </a:t>
            </a:r>
            <a:r>
              <a:rPr lang="en-AU" sz="1200" b="1" dirty="0">
                <a:solidFill>
                  <a:schemeClr val="bg2"/>
                </a:solidFill>
                <a:highlight>
                  <a:srgbClr val="FF0000"/>
                </a:highlight>
                <a:latin typeface="Consolas" panose="020B0609020204030204" pitchFamily="49" charset="0"/>
                <a:cs typeface="Consolas" panose="020B0609020204030204" pitchFamily="49" charset="0"/>
              </a:rPr>
              <a:t>=&amp;</a:t>
            </a:r>
            <a:r>
              <a:rPr lang="en-AU" sz="1200" b="1" dirty="0" err="1">
                <a:solidFill>
                  <a:schemeClr val="bg2"/>
                </a:solidFill>
                <a:highlight>
                  <a:srgbClr val="FF0000"/>
                </a:highlight>
                <a:latin typeface="Consolas" panose="020B0609020204030204" pitchFamily="49" charset="0"/>
                <a:cs typeface="Consolas" panose="020B0609020204030204" pitchFamily="49" charset="0"/>
              </a:rPr>
              <a:t>gt</a:t>
            </a:r>
            <a:r>
              <a:rPr lang="en-AU" sz="1200" b="1" dirty="0">
                <a:solidFill>
                  <a:schemeClr val="bg2"/>
                </a:solidFill>
                <a:highlight>
                  <a:srgbClr val="FF0000"/>
                </a:highlight>
                <a:latin typeface="Consolas" panose="020B0609020204030204" pitchFamily="49" charset="0"/>
                <a:cs typeface="Consolas" panose="020B0609020204030204" pitchFamily="49" charset="0"/>
              </a:rPr>
              <a:t>;</a:t>
            </a:r>
            <a:r>
              <a:rPr lang="en-AU" sz="1200" dirty="0">
                <a:solidFill>
                  <a:schemeClr val="tx2">
                    <a:lumMod val="50000"/>
                  </a:schemeClr>
                </a:solidFill>
                <a:latin typeface="Consolas" panose="020B0609020204030204" pitchFamily="49" charset="0"/>
                <a:cs typeface="Consolas" panose="020B0609020204030204" pitchFamily="49" charset="0"/>
              </a:rPr>
              <a:t> e</a:t>
            </a:r>
          </a:p>
          <a:p>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dirty="0" err="1">
                <a:solidFill>
                  <a:schemeClr val="tx2">
                    <a:lumMod val="50000"/>
                  </a:schemeClr>
                </a:solidFill>
                <a:latin typeface="Consolas" panose="020B0609020204030204" pitchFamily="49" charset="0"/>
                <a:cs typeface="Consolas" panose="020B0609020204030204" pitchFamily="49" charset="0"/>
              </a:rPr>
              <a:t>stderr.puts</a:t>
            </a:r>
            <a:r>
              <a:rPr lang="en-AU" sz="1200" dirty="0">
                <a:solidFill>
                  <a:schemeClr val="tx2">
                    <a:lumMod val="50000"/>
                  </a:schemeClr>
                </a:solidFill>
                <a:latin typeface="Consolas" panose="020B0609020204030204" pitchFamily="49" charset="0"/>
                <a:cs typeface="Consolas" panose="020B0609020204030204" pitchFamily="49" charset="0"/>
              </a:rPr>
              <a:t> </a:t>
            </a:r>
            <a:r>
              <a:rPr lang="en-AU" sz="1200" i="1" dirty="0">
                <a:solidFill>
                  <a:schemeClr val="tx2">
                    <a:lumMod val="50000"/>
                  </a:schemeClr>
                </a:solidFill>
                <a:latin typeface="Consolas" panose="020B0609020204030204" pitchFamily="49" charset="0"/>
                <a:cs typeface="Consolas" panose="020B0609020204030204" pitchFamily="49" charset="0"/>
              </a:rPr>
              <a:t>"Time update failed : #{e}"</a:t>
            </a:r>
          </a:p>
          <a:p>
            <a:r>
              <a:rPr lang="en-AU" sz="1200" dirty="0">
                <a:solidFill>
                  <a:schemeClr val="tx2">
                    <a:lumMod val="50000"/>
                  </a:schemeClr>
                </a:solidFill>
                <a:latin typeface="Consolas" panose="020B0609020204030204" pitchFamily="49" charset="0"/>
                <a:cs typeface="Consolas" panose="020B0609020204030204" pitchFamily="49" charset="0"/>
              </a:rPr>
              <a:t>   end</a:t>
            </a:r>
          </a:p>
          <a:p>
            <a:r>
              <a:rPr lang="en-AU" sz="1200" dirty="0">
                <a:solidFill>
                  <a:schemeClr val="tx2">
                    <a:lumMod val="50000"/>
                  </a:schemeClr>
                </a:solidFill>
                <a:latin typeface="Consolas" panose="020B0609020204030204" pitchFamily="49" charset="0"/>
                <a:cs typeface="Consolas" panose="020B0609020204030204" pitchFamily="49" charset="0"/>
              </a:rPr>
              <a:t>   true</a:t>
            </a:r>
          </a:p>
          <a:p>
            <a:r>
              <a:rPr lang="en-AU" sz="1200" dirty="0">
                <a:solidFill>
                  <a:schemeClr val="tx2">
                    <a:lumMod val="50000"/>
                  </a:schemeClr>
                </a:solidFill>
                <a:latin typeface="Consolas" panose="020B0609020204030204" pitchFamily="49" charset="0"/>
                <a:cs typeface="Consolas" panose="020B0609020204030204" pitchFamily="49" charset="0"/>
              </a:rPr>
              <a:t>&lt;/timer&gt;</a:t>
            </a:r>
          </a:p>
          <a:p>
            <a:endParaRPr lang="en-AU" sz="1000" dirty="0">
              <a:solidFill>
                <a:schemeClr val="tx2">
                  <a:lumMod val="50000"/>
                </a:schemeClr>
              </a:solidFill>
              <a:latin typeface="Consolas" panose="020B0609020204030204" pitchFamily="49" charset="0"/>
              <a:cs typeface="Consolas" panose="020B0609020204030204" pitchFamily="49" charset="0"/>
            </a:endParaRPr>
          </a:p>
        </p:txBody>
      </p:sp>
      <p:sp>
        <p:nvSpPr>
          <p:cNvPr id="3" name="TextBox 2"/>
          <p:cNvSpPr txBox="1"/>
          <p:nvPr/>
        </p:nvSpPr>
        <p:spPr>
          <a:xfrm>
            <a:off x="4230258" y="4027055"/>
            <a:ext cx="3574471" cy="523220"/>
          </a:xfrm>
          <a:prstGeom prst="rect">
            <a:avLst/>
          </a:prstGeom>
          <a:noFill/>
        </p:spPr>
        <p:txBody>
          <a:bodyPr wrap="square" rtlCol="0">
            <a:spAutoFit/>
          </a:bodyPr>
          <a:lstStyle/>
          <a:p>
            <a:r>
              <a:rPr lang="en-AU" sz="2800" dirty="0"/>
              <a:t>What’s all this about?</a:t>
            </a:r>
          </a:p>
        </p:txBody>
      </p:sp>
    </p:spTree>
    <p:extLst>
      <p:ext uri="{BB962C8B-B14F-4D97-AF65-F5344CB8AC3E}">
        <p14:creationId xmlns:p14="http://schemas.microsoft.com/office/powerpoint/2010/main" val="1441684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Painters</a:t>
            </a:r>
          </a:p>
        </p:txBody>
      </p:sp>
      <p:sp>
        <p:nvSpPr>
          <p:cNvPr id="2" name="TextBox 1"/>
          <p:cNvSpPr txBox="1"/>
          <p:nvPr/>
        </p:nvSpPr>
        <p:spPr>
          <a:xfrm>
            <a:off x="2057279" y="1236746"/>
            <a:ext cx="8410696" cy="707886"/>
          </a:xfrm>
          <a:prstGeom prst="rect">
            <a:avLst/>
          </a:prstGeom>
          <a:noFill/>
        </p:spPr>
        <p:txBody>
          <a:bodyPr wrap="square" rtlCol="0">
            <a:spAutoFit/>
          </a:bodyPr>
          <a:lstStyle/>
          <a:p>
            <a:r>
              <a:rPr lang="en-AU" sz="2000" dirty="0">
                <a:solidFill>
                  <a:schemeClr val="tx2">
                    <a:lumMod val="50000"/>
                  </a:schemeClr>
                </a:solidFill>
                <a:latin typeface="Calibri" panose="020F0502020204030204" pitchFamily="34" charset="0"/>
              </a:rPr>
              <a:t>Painters are used to represent objects in the map (</a:t>
            </a:r>
            <a:r>
              <a:rPr lang="en-AU" sz="2000" dirty="0" err="1">
                <a:solidFill>
                  <a:schemeClr val="tx2">
                    <a:lumMod val="50000"/>
                  </a:schemeClr>
                </a:solidFill>
                <a:latin typeface="Calibri" panose="020F0502020204030204" pitchFamily="34" charset="0"/>
              </a:rPr>
              <a:t>eg</a:t>
            </a:r>
            <a:r>
              <a:rPr lang="en-AU" sz="2000" dirty="0">
                <a:solidFill>
                  <a:schemeClr val="tx2">
                    <a:lumMod val="50000"/>
                  </a:schemeClr>
                </a:solidFill>
                <a:latin typeface="Calibri" panose="020F0502020204030204" pitchFamily="34" charset="0"/>
              </a:rPr>
              <a:t>. Trucks, Dumps, Roads).</a:t>
            </a:r>
          </a:p>
          <a:p>
            <a:r>
              <a:rPr lang="en-AU" sz="2000" dirty="0" err="1">
                <a:solidFill>
                  <a:schemeClr val="tx2">
                    <a:lumMod val="50000"/>
                  </a:schemeClr>
                </a:solidFill>
                <a:latin typeface="Calibri" panose="020F0502020204030204" pitchFamily="34" charset="0"/>
              </a:rPr>
              <a:t>JSPanel</a:t>
            </a:r>
            <a:r>
              <a:rPr lang="en-AU" sz="2000" dirty="0">
                <a:solidFill>
                  <a:schemeClr val="tx2">
                    <a:lumMod val="50000"/>
                  </a:schemeClr>
                </a:solidFill>
                <a:latin typeface="Calibri" panose="020F0502020204030204" pitchFamily="34" charset="0"/>
              </a:rPr>
              <a:t> and </a:t>
            </a:r>
            <a:r>
              <a:rPr lang="en-AU" sz="2000" dirty="0" err="1">
                <a:solidFill>
                  <a:schemeClr val="tx2">
                    <a:lumMod val="50000"/>
                  </a:schemeClr>
                </a:solidFill>
                <a:latin typeface="Calibri" panose="020F0502020204030204" pitchFamily="34" charset="0"/>
              </a:rPr>
              <a:t>MineOPS</a:t>
            </a:r>
            <a:r>
              <a:rPr lang="en-AU" sz="2000" dirty="0">
                <a:solidFill>
                  <a:schemeClr val="tx2">
                    <a:lumMod val="50000"/>
                  </a:schemeClr>
                </a:solidFill>
                <a:latin typeface="Calibri" panose="020F0502020204030204" pitchFamily="34" charset="0"/>
              </a:rPr>
              <a:t> share the same painters (codebase).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508" y="2319383"/>
            <a:ext cx="1637271" cy="163727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2031" y="2332402"/>
            <a:ext cx="1637271" cy="163727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9554" y="2378631"/>
            <a:ext cx="1637271" cy="163727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8269" y="2319382"/>
            <a:ext cx="1637271" cy="163727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5792" y="2378582"/>
            <a:ext cx="1637271" cy="1637271"/>
          </a:xfrm>
          <a:prstGeom prst="rect">
            <a:avLst/>
          </a:prstGeom>
        </p:spPr>
      </p:pic>
      <p:sp>
        <p:nvSpPr>
          <p:cNvPr id="18" name="TextBox 17"/>
          <p:cNvSpPr txBox="1"/>
          <p:nvPr/>
        </p:nvSpPr>
        <p:spPr>
          <a:xfrm>
            <a:off x="2666879" y="4449006"/>
            <a:ext cx="7474648" cy="707886"/>
          </a:xfrm>
          <a:prstGeom prst="rect">
            <a:avLst/>
          </a:prstGeom>
          <a:noFill/>
        </p:spPr>
        <p:txBody>
          <a:bodyPr wrap="square" rtlCol="0">
            <a:spAutoFit/>
          </a:bodyPr>
          <a:lstStyle/>
          <a:p>
            <a:r>
              <a:rPr lang="en-AU" sz="2000" b="1" dirty="0">
                <a:solidFill>
                  <a:schemeClr val="tx2">
                    <a:lumMod val="50000"/>
                  </a:schemeClr>
                </a:solidFill>
                <a:latin typeface="Calibri" panose="020F0502020204030204" pitchFamily="34" charset="0"/>
              </a:rPr>
              <a:t>See:</a:t>
            </a:r>
            <a:r>
              <a:rPr lang="en-AU" sz="2000" dirty="0">
                <a:solidFill>
                  <a:schemeClr val="tx2">
                    <a:lumMod val="50000"/>
                  </a:schemeClr>
                </a:solidFill>
                <a:latin typeface="Calibri" panose="020F0502020204030204" pitchFamily="34" charset="0"/>
              </a:rPr>
              <a:t>   /opt/Jigsaw/Library/</a:t>
            </a:r>
            <a:r>
              <a:rPr lang="en-AU" sz="2000" dirty="0" err="1">
                <a:solidFill>
                  <a:schemeClr val="tx2">
                    <a:lumMod val="50000"/>
                  </a:schemeClr>
                </a:solidFill>
                <a:latin typeface="Calibri" panose="020F0502020204030204" pitchFamily="34" charset="0"/>
              </a:rPr>
              <a:t>jminegraph</a:t>
            </a:r>
            <a:r>
              <a:rPr lang="en-AU" sz="2000" dirty="0">
                <a:solidFill>
                  <a:schemeClr val="tx2">
                    <a:lumMod val="50000"/>
                  </a:schemeClr>
                </a:solidFill>
                <a:latin typeface="Calibri" panose="020F0502020204030204" pitchFamily="34" charset="0"/>
              </a:rPr>
              <a:t>/app/widgets/painters</a:t>
            </a:r>
          </a:p>
          <a:p>
            <a:r>
              <a:rPr lang="en-AU" sz="2000" b="1" dirty="0">
                <a:solidFill>
                  <a:schemeClr val="tx2">
                    <a:lumMod val="50000"/>
                  </a:schemeClr>
                </a:solidFill>
                <a:latin typeface="Calibri" panose="020F0502020204030204" pitchFamily="34" charset="0"/>
              </a:rPr>
              <a:t>Also:</a:t>
            </a:r>
            <a:r>
              <a:rPr lang="en-AU" sz="2000" dirty="0">
                <a:solidFill>
                  <a:schemeClr val="tx2">
                    <a:lumMod val="50000"/>
                  </a:schemeClr>
                </a:solidFill>
                <a:latin typeface="Calibri" panose="020F0502020204030204" pitchFamily="34" charset="0"/>
              </a:rPr>
              <a:t>  /opt/Jigsaw/Images/</a:t>
            </a:r>
            <a:r>
              <a:rPr lang="en-AU" sz="2000" dirty="0" err="1">
                <a:solidFill>
                  <a:schemeClr val="tx2">
                    <a:lumMod val="50000"/>
                  </a:schemeClr>
                </a:solidFill>
                <a:latin typeface="Calibri" panose="020F0502020204030204" pitchFamily="34" charset="0"/>
              </a:rPr>
              <a:t>jminegraph</a:t>
            </a:r>
            <a:r>
              <a:rPr lang="en-AU" sz="2000" dirty="0">
                <a:solidFill>
                  <a:schemeClr val="tx2">
                    <a:lumMod val="50000"/>
                  </a:schemeClr>
                </a:solidFill>
                <a:latin typeface="Calibri" panose="020F0502020204030204" pitchFamily="34" charset="0"/>
              </a:rPr>
              <a:t>/canvas</a:t>
            </a:r>
          </a:p>
        </p:txBody>
      </p:sp>
    </p:spTree>
    <p:extLst>
      <p:ext uri="{BB962C8B-B14F-4D97-AF65-F5344CB8AC3E}">
        <p14:creationId xmlns:p14="http://schemas.microsoft.com/office/powerpoint/2010/main" val="1021240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Painters</a:t>
            </a:r>
          </a:p>
        </p:txBody>
      </p:sp>
      <p:sp>
        <p:nvSpPr>
          <p:cNvPr id="2" name="TextBox 1"/>
          <p:cNvSpPr txBox="1"/>
          <p:nvPr/>
        </p:nvSpPr>
        <p:spPr>
          <a:xfrm>
            <a:off x="2057279" y="1236746"/>
            <a:ext cx="8410696" cy="707886"/>
          </a:xfrm>
          <a:prstGeom prst="rect">
            <a:avLst/>
          </a:prstGeom>
          <a:noFill/>
        </p:spPr>
        <p:txBody>
          <a:bodyPr wrap="square" rtlCol="0">
            <a:spAutoFit/>
          </a:bodyPr>
          <a:lstStyle/>
          <a:p>
            <a:r>
              <a:rPr lang="en-AU" sz="2000" dirty="0">
                <a:solidFill>
                  <a:schemeClr val="tx2">
                    <a:lumMod val="50000"/>
                  </a:schemeClr>
                </a:solidFill>
                <a:latin typeface="Calibri" panose="020F0502020204030204" pitchFamily="34" charset="0"/>
              </a:rPr>
              <a:t>A painter can have some limited logic to decide how to depict an object for it’s given state.  For example, most equipment painters rely on activity or status.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508" y="2319383"/>
            <a:ext cx="1637271" cy="163727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2031" y="2332402"/>
            <a:ext cx="1637271" cy="163727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9554" y="2378631"/>
            <a:ext cx="1637271" cy="163727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8269" y="2319382"/>
            <a:ext cx="1637271" cy="163727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5792" y="2378582"/>
            <a:ext cx="1637271" cy="1637271"/>
          </a:xfrm>
          <a:prstGeom prst="rect">
            <a:avLst/>
          </a:prstGeom>
        </p:spPr>
      </p:pic>
    </p:spTree>
    <p:extLst>
      <p:ext uri="{BB962C8B-B14F-4D97-AF65-F5344CB8AC3E}">
        <p14:creationId xmlns:p14="http://schemas.microsoft.com/office/powerpoint/2010/main" val="140957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Painters – </a:t>
            </a:r>
            <a:r>
              <a:rPr lang="en-US" dirty="0" err="1"/>
              <a:t>MineOPS</a:t>
            </a:r>
            <a:r>
              <a:rPr lang="en-US" dirty="0"/>
              <a:t> Mine Map</a:t>
            </a:r>
          </a:p>
        </p:txBody>
      </p:sp>
      <p:pic>
        <p:nvPicPr>
          <p:cNvPr id="3" name="Picture 2"/>
          <p:cNvPicPr>
            <a:picLocks noChangeAspect="1"/>
          </p:cNvPicPr>
          <p:nvPr/>
        </p:nvPicPr>
        <p:blipFill>
          <a:blip r:embed="rId3"/>
          <a:stretch>
            <a:fillRect/>
          </a:stretch>
        </p:blipFill>
        <p:spPr>
          <a:xfrm>
            <a:off x="4937789" y="1141058"/>
            <a:ext cx="5360024" cy="4526395"/>
          </a:xfrm>
          <a:prstGeom prst="rect">
            <a:avLst/>
          </a:prstGeom>
        </p:spPr>
      </p:pic>
      <p:sp>
        <p:nvSpPr>
          <p:cNvPr id="4" name="TextBox 3"/>
          <p:cNvSpPr txBox="1"/>
          <p:nvPr/>
        </p:nvSpPr>
        <p:spPr>
          <a:xfrm>
            <a:off x="1736436" y="1107585"/>
            <a:ext cx="4959929" cy="1200329"/>
          </a:xfrm>
          <a:prstGeom prst="rect">
            <a:avLst/>
          </a:prstGeom>
          <a:solidFill>
            <a:schemeClr val="bg1"/>
          </a:solidFill>
        </p:spPr>
        <p:txBody>
          <a:bodyPr wrap="square" rtlCol="0">
            <a:spAutoFit/>
          </a:bodyPr>
          <a:lstStyle/>
          <a:p>
            <a:r>
              <a:rPr lang="en-AU" dirty="0"/>
              <a:t>In </a:t>
            </a:r>
            <a:r>
              <a:rPr lang="en-AU" dirty="0" err="1"/>
              <a:t>MineOPS</a:t>
            </a:r>
            <a:r>
              <a:rPr lang="en-AU" dirty="0"/>
              <a:t>, the Mine Map uses </a:t>
            </a:r>
            <a:r>
              <a:rPr lang="en-AU" dirty="0" err="1"/>
              <a:t>LayerViews</a:t>
            </a:r>
            <a:r>
              <a:rPr lang="en-AU" dirty="0"/>
              <a:t>.  Each selects a mapping between an object type (</a:t>
            </a:r>
            <a:r>
              <a:rPr lang="en-AU" dirty="0" err="1"/>
              <a:t>eg</a:t>
            </a:r>
            <a:r>
              <a:rPr lang="en-AU" dirty="0"/>
              <a:t>. Truck) and the most appropriate painter to use for that object (</a:t>
            </a:r>
            <a:r>
              <a:rPr lang="en-AU" dirty="0" err="1"/>
              <a:t>eg</a:t>
            </a:r>
            <a:r>
              <a:rPr lang="en-AU" dirty="0"/>
              <a:t>. </a:t>
            </a:r>
            <a:r>
              <a:rPr lang="en-AU" dirty="0" err="1"/>
              <a:t>TruckPainter</a:t>
            </a:r>
            <a:r>
              <a:rPr lang="en-AU" dirty="0"/>
              <a:t>)</a:t>
            </a:r>
          </a:p>
        </p:txBody>
      </p:sp>
    </p:spTree>
    <p:extLst>
      <p:ext uri="{BB962C8B-B14F-4D97-AF65-F5344CB8AC3E}">
        <p14:creationId xmlns:p14="http://schemas.microsoft.com/office/powerpoint/2010/main" val="3357831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Painters – </a:t>
            </a:r>
            <a:r>
              <a:rPr lang="en-US" dirty="0" err="1"/>
              <a:t>MineOPS</a:t>
            </a:r>
            <a:r>
              <a:rPr lang="en-US" dirty="0"/>
              <a:t> Mine Map</a:t>
            </a:r>
          </a:p>
        </p:txBody>
      </p:sp>
      <p:pic>
        <p:nvPicPr>
          <p:cNvPr id="5" name="Picture 4"/>
          <p:cNvPicPr>
            <a:picLocks noChangeAspect="1"/>
          </p:cNvPicPr>
          <p:nvPr/>
        </p:nvPicPr>
        <p:blipFill>
          <a:blip r:embed="rId3"/>
          <a:stretch>
            <a:fillRect/>
          </a:stretch>
        </p:blipFill>
        <p:spPr>
          <a:xfrm>
            <a:off x="1971099" y="1218418"/>
            <a:ext cx="3733792" cy="3242747"/>
          </a:xfrm>
          <a:prstGeom prst="rect">
            <a:avLst/>
          </a:prstGeom>
        </p:spPr>
      </p:pic>
      <p:pic>
        <p:nvPicPr>
          <p:cNvPr id="6" name="Picture 5"/>
          <p:cNvPicPr>
            <a:picLocks noChangeAspect="1"/>
          </p:cNvPicPr>
          <p:nvPr/>
        </p:nvPicPr>
        <p:blipFill>
          <a:blip r:embed="rId4"/>
          <a:stretch>
            <a:fillRect/>
          </a:stretch>
        </p:blipFill>
        <p:spPr>
          <a:xfrm>
            <a:off x="4925507" y="2110482"/>
            <a:ext cx="5153025" cy="3914775"/>
          </a:xfrm>
          <a:prstGeom prst="rect">
            <a:avLst/>
          </a:prstGeom>
        </p:spPr>
      </p:pic>
      <p:sp>
        <p:nvSpPr>
          <p:cNvPr id="7" name="TextBox 6"/>
          <p:cNvSpPr txBox="1"/>
          <p:nvPr/>
        </p:nvSpPr>
        <p:spPr>
          <a:xfrm>
            <a:off x="7597118" y="2793610"/>
            <a:ext cx="2050473" cy="369332"/>
          </a:xfrm>
          <a:prstGeom prst="rect">
            <a:avLst/>
          </a:prstGeom>
          <a:noFill/>
        </p:spPr>
        <p:txBody>
          <a:bodyPr wrap="square" rtlCol="0">
            <a:spAutoFit/>
          </a:bodyPr>
          <a:lstStyle/>
          <a:p>
            <a:r>
              <a:rPr lang="en-AU" dirty="0"/>
              <a:t>&lt; Used for filtering</a:t>
            </a:r>
          </a:p>
        </p:txBody>
      </p:sp>
    </p:spTree>
    <p:extLst>
      <p:ext uri="{BB962C8B-B14F-4D97-AF65-F5344CB8AC3E}">
        <p14:creationId xmlns:p14="http://schemas.microsoft.com/office/powerpoint/2010/main" val="999442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97893" y="1218417"/>
            <a:ext cx="8929589"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a:p>
            <a:pPr marL="0" indent="0">
              <a:buNone/>
            </a:pPr>
            <a:endParaRPr lang="en-US" sz="1100" b="1" dirty="0"/>
          </a:p>
        </p:txBody>
      </p:sp>
      <p:sp>
        <p:nvSpPr>
          <p:cNvPr id="10" name="Title 9"/>
          <p:cNvSpPr>
            <a:spLocks noGrp="1"/>
          </p:cNvSpPr>
          <p:nvPr>
            <p:ph type="title"/>
          </p:nvPr>
        </p:nvSpPr>
        <p:spPr/>
        <p:txBody>
          <a:bodyPr/>
          <a:lstStyle/>
          <a:p>
            <a:r>
              <a:rPr lang="en-US" dirty="0"/>
              <a:t>Painters – </a:t>
            </a:r>
            <a:r>
              <a:rPr lang="en-US" dirty="0" err="1"/>
              <a:t>JSPanel</a:t>
            </a:r>
            <a:r>
              <a:rPr lang="en-US" dirty="0"/>
              <a:t> Mine Map</a:t>
            </a:r>
          </a:p>
        </p:txBody>
      </p:sp>
      <p:sp>
        <p:nvSpPr>
          <p:cNvPr id="2" name="TextBox 1"/>
          <p:cNvSpPr txBox="1"/>
          <p:nvPr/>
        </p:nvSpPr>
        <p:spPr>
          <a:xfrm>
            <a:off x="1809752" y="1387030"/>
            <a:ext cx="8442613" cy="3631763"/>
          </a:xfrm>
          <a:prstGeom prst="rect">
            <a:avLst/>
          </a:prstGeom>
          <a:solidFill>
            <a:srgbClr val="FFFF99"/>
          </a:solidFill>
          <a:ln>
            <a:solidFill>
              <a:schemeClr val="tx2">
                <a:lumMod val="50000"/>
              </a:schemeClr>
            </a:solidFill>
          </a:ln>
        </p:spPr>
        <p:txBody>
          <a:bodyPr wrap="square" rtlCol="0">
            <a:spAutoFit/>
          </a:bodyPr>
          <a:lstStyle/>
          <a:p>
            <a:r>
              <a:rPr lang="en-AU" sz="1100" dirty="0">
                <a:solidFill>
                  <a:schemeClr val="tx2">
                    <a:lumMod val="50000"/>
                  </a:schemeClr>
                </a:solidFill>
                <a:latin typeface="Consolas" panose="020B0609020204030204" pitchFamily="49" charset="0"/>
                <a:cs typeface="Consolas" panose="020B0609020204030204" pitchFamily="49" charset="0"/>
              </a:rPr>
              <a:t> &lt;!-- Machines --&gt;</a:t>
            </a:r>
          </a:p>
          <a:p>
            <a:r>
              <a:rPr lang="en-AU" sz="1100" dirty="0">
                <a:solidFill>
                  <a:schemeClr val="tx2">
                    <a:lumMod val="50000"/>
                  </a:schemeClr>
                </a:solidFill>
                <a:latin typeface="Consolas" panose="020B0609020204030204" pitchFamily="49" charset="0"/>
                <a:cs typeface="Consolas" panose="020B0609020204030204" pitchFamily="49" charset="0"/>
              </a:rPr>
              <a:t>  &lt;!-- Trucks --&gt;</a:t>
            </a:r>
          </a:p>
          <a:p>
            <a:r>
              <a:rPr lang="en-AU" sz="1100" dirty="0">
                <a:solidFill>
                  <a:schemeClr val="tx2">
                    <a:lumMod val="50000"/>
                  </a:schemeClr>
                </a:solidFill>
                <a:highlight>
                  <a:srgbClr val="00FFFF"/>
                </a:highlight>
                <a:latin typeface="Consolas" panose="020B0609020204030204" pitchFamily="49" charset="0"/>
                <a:cs typeface="Consolas" panose="020B0609020204030204" pitchFamily="49" charset="0"/>
              </a:rPr>
              <a:t>  </a:t>
            </a:r>
            <a:r>
              <a:rPr lang="en-AU" sz="1100" b="1" dirty="0">
                <a:solidFill>
                  <a:schemeClr val="tx2">
                    <a:lumMod val="50000"/>
                  </a:schemeClr>
                </a:solidFill>
                <a:highlight>
                  <a:srgbClr val="00FFFF"/>
                </a:highlight>
                <a:latin typeface="Consolas" panose="020B0609020204030204" pitchFamily="49" charset="0"/>
                <a:cs typeface="Consolas" panose="020B0609020204030204" pitchFamily="49" charset="0"/>
              </a:rPr>
              <a:t>&lt;layer name="trucks" </a:t>
            </a:r>
            <a:r>
              <a:rPr lang="en-AU" sz="1100" b="1" dirty="0" err="1">
                <a:solidFill>
                  <a:schemeClr val="tx2">
                    <a:lumMod val="50000"/>
                  </a:schemeClr>
                </a:solidFill>
                <a:highlight>
                  <a:srgbClr val="00FFFF"/>
                </a:highlight>
                <a:latin typeface="Consolas" panose="020B0609020204030204" pitchFamily="49" charset="0"/>
                <a:cs typeface="Consolas" panose="020B0609020204030204" pitchFamily="49" charset="0"/>
              </a:rPr>
              <a:t>painter_class</a:t>
            </a:r>
            <a:r>
              <a:rPr lang="en-AU" sz="1100" b="1" dirty="0">
                <a:solidFill>
                  <a:schemeClr val="tx2">
                    <a:lumMod val="50000"/>
                  </a:schemeClr>
                </a:solidFill>
                <a:highlight>
                  <a:srgbClr val="00FFFF"/>
                </a:highlight>
                <a:latin typeface="Consolas" panose="020B0609020204030204" pitchFamily="49" charset="0"/>
                <a:cs typeface="Consolas" panose="020B0609020204030204" pitchFamily="49" charset="0"/>
              </a:rPr>
              <a:t>="Truck" painter="</a:t>
            </a:r>
            <a:r>
              <a:rPr lang="en-AU" sz="1100" b="1" dirty="0" err="1">
                <a:solidFill>
                  <a:schemeClr val="tx2">
                    <a:lumMod val="50000"/>
                  </a:schemeClr>
                </a:solidFill>
                <a:highlight>
                  <a:srgbClr val="00FFFF"/>
                </a:highlight>
                <a:latin typeface="Consolas" panose="020B0609020204030204" pitchFamily="49" charset="0"/>
                <a:cs typeface="Consolas" panose="020B0609020204030204" pitchFamily="49" charset="0"/>
              </a:rPr>
              <a:t>TruckPainter</a:t>
            </a:r>
            <a:r>
              <a:rPr lang="en-AU" sz="1100" b="1" dirty="0">
                <a:solidFill>
                  <a:schemeClr val="tx2">
                    <a:lumMod val="50000"/>
                  </a:schemeClr>
                </a:solidFill>
                <a:highlight>
                  <a:srgbClr val="00FFFF"/>
                </a:highlight>
                <a:latin typeface="Consolas" panose="020B0609020204030204" pitchFamily="49" charset="0"/>
                <a:cs typeface="Consolas" panose="020B0609020204030204" pitchFamily="49" charset="0"/>
              </a:rPr>
              <a:t>"</a:t>
            </a:r>
          </a:p>
          <a:p>
            <a:r>
              <a:rPr lang="en-AU" sz="1100" b="1" dirty="0">
                <a:solidFill>
                  <a:schemeClr val="tx2">
                    <a:lumMod val="50000"/>
                  </a:schemeClr>
                </a:solidFill>
                <a:highlight>
                  <a:srgbClr val="00FFFF"/>
                </a:highlight>
                <a:latin typeface="Consolas" panose="020B0609020204030204" pitchFamily="49" charset="0"/>
                <a:cs typeface="Consolas" panose="020B0609020204030204" pitchFamily="49" charset="0"/>
              </a:rPr>
              <a:t>         config="</a:t>
            </a:r>
            <a:r>
              <a:rPr lang="en-AU" sz="1100" b="1" dirty="0" err="1">
                <a:solidFill>
                  <a:schemeClr val="tx2">
                    <a:lumMod val="50000"/>
                  </a:schemeClr>
                </a:solidFill>
                <a:highlight>
                  <a:srgbClr val="00FFFF"/>
                </a:highlight>
                <a:latin typeface="Consolas" panose="020B0609020204030204" pitchFamily="49" charset="0"/>
                <a:cs typeface="Consolas" panose="020B0609020204030204" pitchFamily="49" charset="0"/>
              </a:rPr>
              <a:t>canvas_layers</a:t>
            </a:r>
            <a:r>
              <a:rPr lang="en-AU" sz="1100" b="1" dirty="0">
                <a:solidFill>
                  <a:schemeClr val="tx2">
                    <a:lumMod val="50000"/>
                  </a:schemeClr>
                </a:solidFill>
                <a:highlight>
                  <a:srgbClr val="00FFFF"/>
                </a:highlight>
                <a:latin typeface="Consolas" panose="020B0609020204030204" pitchFamily="49" charset="0"/>
                <a:cs typeface="Consolas" panose="020B0609020204030204" pitchFamily="49" charset="0"/>
              </a:rPr>
              <a:t>[trucks]=~enabled || </a:t>
            </a:r>
            <a:r>
              <a:rPr lang="en-AU" sz="1100" b="1" dirty="0" err="1">
                <a:solidFill>
                  <a:schemeClr val="tx2">
                    <a:lumMod val="50000"/>
                  </a:schemeClr>
                </a:solidFill>
                <a:highlight>
                  <a:srgbClr val="00FFFF"/>
                </a:highlight>
                <a:latin typeface="Consolas" panose="020B0609020204030204" pitchFamily="49" charset="0"/>
                <a:cs typeface="Consolas" panose="020B0609020204030204" pitchFamily="49" charset="0"/>
              </a:rPr>
              <a:t>canvas_layers</a:t>
            </a:r>
            <a:r>
              <a:rPr lang="en-AU" sz="1100" b="1" dirty="0">
                <a:solidFill>
                  <a:schemeClr val="tx2">
                    <a:lumMod val="50000"/>
                  </a:schemeClr>
                </a:solidFill>
                <a:highlight>
                  <a:srgbClr val="00FFFF"/>
                </a:highlight>
                <a:latin typeface="Consolas" panose="020B0609020204030204" pitchFamily="49" charset="0"/>
                <a:cs typeface="Consolas" panose="020B0609020204030204" pitchFamily="49" charset="0"/>
              </a:rPr>
              <a:t>[trucks]=~</a:t>
            </a:r>
            <a:r>
              <a:rPr lang="en-AU" sz="1100" b="1" dirty="0" err="1">
                <a:solidFill>
                  <a:schemeClr val="tx2">
                    <a:lumMod val="50000"/>
                  </a:schemeClr>
                </a:solidFill>
                <a:highlight>
                  <a:srgbClr val="00FFFF"/>
                </a:highlight>
                <a:latin typeface="Consolas" panose="020B0609020204030204" pitchFamily="49" charset="0"/>
                <a:cs typeface="Consolas" panose="020B0609020204030204" pitchFamily="49" charset="0"/>
              </a:rPr>
              <a:t>layermenu</a:t>
            </a:r>
            <a:r>
              <a:rPr lang="en-AU" sz="1100" b="1" dirty="0">
                <a:solidFill>
                  <a:schemeClr val="tx2">
                    <a:lumMod val="50000"/>
                  </a:schemeClr>
                </a:solidFill>
                <a:highlight>
                  <a:srgbClr val="00FFFF"/>
                </a:highlight>
                <a:latin typeface="Consolas" panose="020B0609020204030204" pitchFamily="49" charset="0"/>
                <a:cs typeface="Consolas" panose="020B0609020204030204" pitchFamily="49" charset="0"/>
              </a:rPr>
              <a:t> || .../&gt;</a:t>
            </a:r>
          </a:p>
          <a:p>
            <a:r>
              <a:rPr lang="en-AU" sz="1100" dirty="0">
                <a:solidFill>
                  <a:schemeClr val="tx2">
                    <a:lumMod val="50000"/>
                  </a:schemeClr>
                </a:solidFill>
                <a:latin typeface="Consolas" panose="020B0609020204030204" pitchFamily="49" charset="0"/>
                <a:cs typeface="Consolas" panose="020B0609020204030204" pitchFamily="49" charset="0"/>
              </a:rPr>
              <a:t>  &lt;layer name="</a:t>
            </a:r>
            <a:r>
              <a:rPr lang="en-AU" sz="1100" dirty="0" err="1">
                <a:solidFill>
                  <a:schemeClr val="tx2">
                    <a:lumMod val="50000"/>
                  </a:schemeClr>
                </a:solidFill>
                <a:latin typeface="Consolas" panose="020B0609020204030204" pitchFamily="49" charset="0"/>
                <a:cs typeface="Consolas" panose="020B0609020204030204" pitchFamily="49" charset="0"/>
              </a:rPr>
              <a:t>watertrucks</a:t>
            </a:r>
            <a:r>
              <a:rPr lang="en-AU" sz="1100" dirty="0">
                <a:solidFill>
                  <a:schemeClr val="tx2">
                    <a:lumMod val="50000"/>
                  </a:schemeClr>
                </a:solidFill>
                <a:latin typeface="Consolas" panose="020B0609020204030204" pitchFamily="49" charset="0"/>
                <a:cs typeface="Consolas" panose="020B0609020204030204" pitchFamily="49" charset="0"/>
              </a:rPr>
              <a:t>" </a:t>
            </a:r>
            <a:r>
              <a:rPr lang="en-AU" sz="1100" dirty="0" err="1">
                <a:solidFill>
                  <a:schemeClr val="tx2">
                    <a:lumMod val="50000"/>
                  </a:schemeClr>
                </a:solidFill>
                <a:latin typeface="Consolas" panose="020B0609020204030204" pitchFamily="49" charset="0"/>
                <a:cs typeface="Consolas" panose="020B0609020204030204" pitchFamily="49" charset="0"/>
              </a:rPr>
              <a:t>painter_class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WaterTruck</a:t>
            </a:r>
            <a:r>
              <a:rPr lang="en-AU" sz="1100" dirty="0">
                <a:solidFill>
                  <a:schemeClr val="tx2">
                    <a:lumMod val="50000"/>
                  </a:schemeClr>
                </a:solidFill>
                <a:latin typeface="Consolas" panose="020B0609020204030204" pitchFamily="49" charset="0"/>
                <a:cs typeface="Consolas" panose="020B0609020204030204" pitchFamily="49" charset="0"/>
              </a:rPr>
              <a:t>" painter="</a:t>
            </a:r>
            <a:r>
              <a:rPr lang="en-AU" sz="1100" dirty="0" err="1">
                <a:solidFill>
                  <a:schemeClr val="tx2">
                    <a:lumMod val="50000"/>
                  </a:schemeClr>
                </a:solidFill>
                <a:latin typeface="Consolas" panose="020B0609020204030204" pitchFamily="49" charset="0"/>
                <a:cs typeface="Consolas" panose="020B0609020204030204" pitchFamily="49" charset="0"/>
              </a:rPr>
              <a:t>WaterTruckPainter</a:t>
            </a:r>
            <a:r>
              <a:rPr lang="en-AU" sz="1100" dirty="0">
                <a:solidFill>
                  <a:schemeClr val="tx2">
                    <a:lumMod val="50000"/>
                  </a:schemeClr>
                </a:solidFill>
                <a:latin typeface="Consolas" panose="020B0609020204030204" pitchFamily="49" charset="0"/>
                <a:cs typeface="Consolas" panose="020B0609020204030204" pitchFamily="49" charset="0"/>
              </a:rPr>
              <a:t>"</a:t>
            </a:r>
          </a:p>
          <a:p>
            <a:r>
              <a:rPr lang="en-AU" sz="1100" dirty="0">
                <a:solidFill>
                  <a:schemeClr val="tx2">
                    <a:lumMod val="50000"/>
                  </a:schemeClr>
                </a:solidFill>
                <a:latin typeface="Consolas" panose="020B0609020204030204" pitchFamily="49" charset="0"/>
                <a:cs typeface="Consolas" panose="020B0609020204030204" pitchFamily="49" charset="0"/>
              </a:rPr>
              <a:t>         config="</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watertrucks</a:t>
            </a:r>
            <a:r>
              <a:rPr lang="en-AU" sz="1100" dirty="0">
                <a:solidFill>
                  <a:schemeClr val="tx2">
                    <a:lumMod val="50000"/>
                  </a:schemeClr>
                </a:solidFill>
                <a:latin typeface="Consolas" panose="020B0609020204030204" pitchFamily="49" charset="0"/>
                <a:cs typeface="Consolas" panose="020B0609020204030204" pitchFamily="49" charset="0"/>
              </a:rPr>
              <a:t>]=~enabled || </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watertrucks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layermenu</a:t>
            </a:r>
            <a:r>
              <a:rPr lang="en-AU" sz="1100" dirty="0">
                <a:solidFill>
                  <a:schemeClr val="tx2">
                    <a:lumMod val="50000"/>
                  </a:schemeClr>
                </a:solidFill>
                <a:latin typeface="Consolas" panose="020B0609020204030204" pitchFamily="49" charset="0"/>
                <a:cs typeface="Consolas" panose="020B0609020204030204" pitchFamily="49" charset="0"/>
              </a:rPr>
              <a:t> .../&gt;</a:t>
            </a:r>
          </a:p>
          <a:p>
            <a:r>
              <a:rPr lang="en-AU" sz="1100" dirty="0">
                <a:solidFill>
                  <a:schemeClr val="tx2">
                    <a:lumMod val="50000"/>
                  </a:schemeClr>
                </a:solidFill>
                <a:latin typeface="Consolas" panose="020B0609020204030204" pitchFamily="49" charset="0"/>
                <a:cs typeface="Consolas" panose="020B0609020204030204" pitchFamily="49" charset="0"/>
              </a:rPr>
              <a:t>  &lt;!-- Diggers --&gt;</a:t>
            </a:r>
          </a:p>
          <a:p>
            <a:r>
              <a:rPr lang="en-AU" sz="1100" dirty="0">
                <a:solidFill>
                  <a:schemeClr val="tx2">
                    <a:lumMod val="50000"/>
                  </a:schemeClr>
                </a:solidFill>
                <a:latin typeface="Consolas" panose="020B0609020204030204" pitchFamily="49" charset="0"/>
                <a:cs typeface="Consolas" panose="020B0609020204030204" pitchFamily="49" charset="0"/>
              </a:rPr>
              <a:t>  &lt;layer name="loaders" </a:t>
            </a:r>
            <a:r>
              <a:rPr lang="en-AU" sz="1100" dirty="0" err="1">
                <a:solidFill>
                  <a:schemeClr val="tx2">
                    <a:lumMod val="50000"/>
                  </a:schemeClr>
                </a:solidFill>
                <a:latin typeface="Consolas" panose="020B0609020204030204" pitchFamily="49" charset="0"/>
                <a:cs typeface="Consolas" panose="020B0609020204030204" pitchFamily="49" charset="0"/>
              </a:rPr>
              <a:t>painter_class</a:t>
            </a:r>
            <a:r>
              <a:rPr lang="en-AU" sz="1100" dirty="0">
                <a:solidFill>
                  <a:schemeClr val="tx2">
                    <a:lumMod val="50000"/>
                  </a:schemeClr>
                </a:solidFill>
                <a:latin typeface="Consolas" panose="020B0609020204030204" pitchFamily="49" charset="0"/>
                <a:cs typeface="Consolas" panose="020B0609020204030204" pitchFamily="49" charset="0"/>
              </a:rPr>
              <a:t>="Loader" painter="</a:t>
            </a:r>
            <a:r>
              <a:rPr lang="en-AU" sz="1100" dirty="0" err="1">
                <a:solidFill>
                  <a:schemeClr val="tx2">
                    <a:lumMod val="50000"/>
                  </a:schemeClr>
                </a:solidFill>
                <a:latin typeface="Consolas" panose="020B0609020204030204" pitchFamily="49" charset="0"/>
                <a:cs typeface="Consolas" panose="020B0609020204030204" pitchFamily="49" charset="0"/>
              </a:rPr>
              <a:t>LoaderPainter</a:t>
            </a:r>
            <a:r>
              <a:rPr lang="en-AU" sz="1100" dirty="0">
                <a:solidFill>
                  <a:schemeClr val="tx2">
                    <a:lumMod val="50000"/>
                  </a:schemeClr>
                </a:solidFill>
                <a:latin typeface="Consolas" panose="020B0609020204030204" pitchFamily="49" charset="0"/>
                <a:cs typeface="Consolas" panose="020B0609020204030204" pitchFamily="49" charset="0"/>
              </a:rPr>
              <a:t>"</a:t>
            </a:r>
          </a:p>
          <a:p>
            <a:r>
              <a:rPr lang="en-AU" sz="1100" dirty="0">
                <a:solidFill>
                  <a:schemeClr val="tx2">
                    <a:lumMod val="50000"/>
                  </a:schemeClr>
                </a:solidFill>
                <a:latin typeface="Consolas" panose="020B0609020204030204" pitchFamily="49" charset="0"/>
                <a:cs typeface="Consolas" panose="020B0609020204030204" pitchFamily="49" charset="0"/>
              </a:rPr>
              <a:t>         config="</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[loaders]=~enabled || </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[loaders]=~</a:t>
            </a:r>
            <a:r>
              <a:rPr lang="en-AU" sz="1100" dirty="0" err="1">
                <a:solidFill>
                  <a:schemeClr val="tx2">
                    <a:lumMod val="50000"/>
                  </a:schemeClr>
                </a:solidFill>
                <a:latin typeface="Consolas" panose="020B0609020204030204" pitchFamily="49" charset="0"/>
                <a:cs typeface="Consolas" panose="020B0609020204030204" pitchFamily="49" charset="0"/>
              </a:rPr>
              <a:t>layermenu</a:t>
            </a:r>
            <a:r>
              <a:rPr lang="en-AU" sz="1100" dirty="0">
                <a:solidFill>
                  <a:schemeClr val="tx2">
                    <a:lumMod val="50000"/>
                  </a:schemeClr>
                </a:solidFill>
                <a:latin typeface="Consolas" panose="020B0609020204030204" pitchFamily="49" charset="0"/>
                <a:cs typeface="Consolas" panose="020B0609020204030204" pitchFamily="49" charset="0"/>
              </a:rPr>
              <a:t> .../&gt;</a:t>
            </a:r>
          </a:p>
          <a:p>
            <a:r>
              <a:rPr lang="en-AU" sz="1100" dirty="0">
                <a:solidFill>
                  <a:schemeClr val="tx2">
                    <a:lumMod val="50000"/>
                  </a:schemeClr>
                </a:solidFill>
                <a:latin typeface="Consolas" panose="020B0609020204030204" pitchFamily="49" charset="0"/>
                <a:cs typeface="Consolas" panose="020B0609020204030204" pitchFamily="49" charset="0"/>
              </a:rPr>
              <a:t>  &lt;layer name="shovels" </a:t>
            </a:r>
            <a:r>
              <a:rPr lang="en-AU" sz="1100" dirty="0" err="1">
                <a:solidFill>
                  <a:schemeClr val="tx2">
                    <a:lumMod val="50000"/>
                  </a:schemeClr>
                </a:solidFill>
                <a:latin typeface="Consolas" panose="020B0609020204030204" pitchFamily="49" charset="0"/>
                <a:cs typeface="Consolas" panose="020B0609020204030204" pitchFamily="49" charset="0"/>
              </a:rPr>
              <a:t>painter_class</a:t>
            </a:r>
            <a:r>
              <a:rPr lang="en-AU" sz="1100" dirty="0">
                <a:solidFill>
                  <a:schemeClr val="tx2">
                    <a:lumMod val="50000"/>
                  </a:schemeClr>
                </a:solidFill>
                <a:latin typeface="Consolas" panose="020B0609020204030204" pitchFamily="49" charset="0"/>
                <a:cs typeface="Consolas" panose="020B0609020204030204" pitchFamily="49" charset="0"/>
              </a:rPr>
              <a:t>="Shovel" painter="</a:t>
            </a:r>
            <a:r>
              <a:rPr lang="en-AU" sz="1100" dirty="0" err="1">
                <a:solidFill>
                  <a:schemeClr val="tx2">
                    <a:lumMod val="50000"/>
                  </a:schemeClr>
                </a:solidFill>
                <a:latin typeface="Consolas" panose="020B0609020204030204" pitchFamily="49" charset="0"/>
                <a:cs typeface="Consolas" panose="020B0609020204030204" pitchFamily="49" charset="0"/>
              </a:rPr>
              <a:t>ShovelPainter</a:t>
            </a:r>
            <a:r>
              <a:rPr lang="en-AU" sz="1100" dirty="0">
                <a:solidFill>
                  <a:schemeClr val="tx2">
                    <a:lumMod val="50000"/>
                  </a:schemeClr>
                </a:solidFill>
                <a:latin typeface="Consolas" panose="020B0609020204030204" pitchFamily="49" charset="0"/>
                <a:cs typeface="Consolas" panose="020B0609020204030204" pitchFamily="49" charset="0"/>
              </a:rPr>
              <a:t>"</a:t>
            </a:r>
          </a:p>
          <a:p>
            <a:r>
              <a:rPr lang="en-AU" sz="1100" dirty="0">
                <a:solidFill>
                  <a:schemeClr val="tx2">
                    <a:lumMod val="50000"/>
                  </a:schemeClr>
                </a:solidFill>
                <a:latin typeface="Consolas" panose="020B0609020204030204" pitchFamily="49" charset="0"/>
                <a:cs typeface="Consolas" panose="020B0609020204030204" pitchFamily="49" charset="0"/>
              </a:rPr>
              <a:t>         config="</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[shovels]=~enabled || </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[shovels]=~</a:t>
            </a:r>
            <a:r>
              <a:rPr lang="en-AU" sz="1100" dirty="0" err="1">
                <a:solidFill>
                  <a:schemeClr val="tx2">
                    <a:lumMod val="50000"/>
                  </a:schemeClr>
                </a:solidFill>
                <a:latin typeface="Consolas" panose="020B0609020204030204" pitchFamily="49" charset="0"/>
                <a:cs typeface="Consolas" panose="020B0609020204030204" pitchFamily="49" charset="0"/>
              </a:rPr>
              <a:t>layermenu</a:t>
            </a:r>
            <a:r>
              <a:rPr lang="en-AU" sz="1100" dirty="0">
                <a:solidFill>
                  <a:schemeClr val="tx2">
                    <a:lumMod val="50000"/>
                  </a:schemeClr>
                </a:solidFill>
                <a:latin typeface="Consolas" panose="020B0609020204030204" pitchFamily="49" charset="0"/>
                <a:cs typeface="Consolas" panose="020B0609020204030204" pitchFamily="49" charset="0"/>
              </a:rPr>
              <a:t> .../&gt;</a:t>
            </a:r>
          </a:p>
          <a:p>
            <a:r>
              <a:rPr lang="en-AU" sz="1100" dirty="0">
                <a:solidFill>
                  <a:schemeClr val="tx2">
                    <a:lumMod val="50000"/>
                  </a:schemeClr>
                </a:solidFill>
                <a:latin typeface="Consolas" panose="020B0609020204030204" pitchFamily="49" charset="0"/>
                <a:cs typeface="Consolas" panose="020B0609020204030204" pitchFamily="49" charset="0"/>
              </a:rPr>
              <a:t>  &lt;layer name="</a:t>
            </a:r>
            <a:r>
              <a:rPr lang="en-AU" sz="1100" dirty="0" err="1">
                <a:solidFill>
                  <a:schemeClr val="tx2">
                    <a:lumMod val="50000"/>
                  </a:schemeClr>
                </a:solidFill>
                <a:latin typeface="Consolas" panose="020B0609020204030204" pitchFamily="49" charset="0"/>
                <a:cs typeface="Consolas" panose="020B0609020204030204" pitchFamily="49" charset="0"/>
              </a:rPr>
              <a:t>surface_miners</a:t>
            </a:r>
            <a:r>
              <a:rPr lang="en-AU" sz="1100" dirty="0">
                <a:solidFill>
                  <a:schemeClr val="tx2">
                    <a:lumMod val="50000"/>
                  </a:schemeClr>
                </a:solidFill>
                <a:latin typeface="Consolas" panose="020B0609020204030204" pitchFamily="49" charset="0"/>
                <a:cs typeface="Consolas" panose="020B0609020204030204" pitchFamily="49" charset="0"/>
              </a:rPr>
              <a:t>" </a:t>
            </a:r>
            <a:r>
              <a:rPr lang="en-AU" sz="1100" dirty="0" err="1">
                <a:solidFill>
                  <a:schemeClr val="tx2">
                    <a:lumMod val="50000"/>
                  </a:schemeClr>
                </a:solidFill>
                <a:latin typeface="Consolas" panose="020B0609020204030204" pitchFamily="49" charset="0"/>
                <a:cs typeface="Consolas" panose="020B0609020204030204" pitchFamily="49" charset="0"/>
              </a:rPr>
              <a:t>painter_class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SurfaceMiner</a:t>
            </a:r>
            <a:r>
              <a:rPr lang="en-AU" sz="1100" dirty="0">
                <a:solidFill>
                  <a:schemeClr val="tx2">
                    <a:lumMod val="50000"/>
                  </a:schemeClr>
                </a:solidFill>
                <a:latin typeface="Consolas" panose="020B0609020204030204" pitchFamily="49" charset="0"/>
                <a:cs typeface="Consolas" panose="020B0609020204030204" pitchFamily="49" charset="0"/>
              </a:rPr>
              <a:t>" painter="</a:t>
            </a:r>
            <a:r>
              <a:rPr lang="en-AU" sz="1100" dirty="0" err="1">
                <a:solidFill>
                  <a:schemeClr val="tx2">
                    <a:lumMod val="50000"/>
                  </a:schemeClr>
                </a:solidFill>
                <a:latin typeface="Consolas" panose="020B0609020204030204" pitchFamily="49" charset="0"/>
                <a:cs typeface="Consolas" panose="020B0609020204030204" pitchFamily="49" charset="0"/>
              </a:rPr>
              <a:t>SurfaceMinerPainter</a:t>
            </a:r>
            <a:r>
              <a:rPr lang="en-AU" sz="1100" dirty="0">
                <a:solidFill>
                  <a:schemeClr val="tx2">
                    <a:lumMod val="50000"/>
                  </a:schemeClr>
                </a:solidFill>
                <a:latin typeface="Consolas" panose="020B0609020204030204" pitchFamily="49" charset="0"/>
                <a:cs typeface="Consolas" panose="020B0609020204030204" pitchFamily="49" charset="0"/>
              </a:rPr>
              <a:t>"</a:t>
            </a:r>
          </a:p>
          <a:p>
            <a:r>
              <a:rPr lang="en-AU" sz="1100" dirty="0">
                <a:solidFill>
                  <a:schemeClr val="tx2">
                    <a:lumMod val="50000"/>
                  </a:schemeClr>
                </a:solidFill>
                <a:latin typeface="Consolas" panose="020B0609020204030204" pitchFamily="49" charset="0"/>
                <a:cs typeface="Consolas" panose="020B0609020204030204" pitchFamily="49" charset="0"/>
              </a:rPr>
              <a:t>         config="</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surface_miners</a:t>
            </a:r>
            <a:r>
              <a:rPr lang="en-AU" sz="1100" dirty="0">
                <a:solidFill>
                  <a:schemeClr val="tx2">
                    <a:lumMod val="50000"/>
                  </a:schemeClr>
                </a:solidFill>
                <a:latin typeface="Consolas" panose="020B0609020204030204" pitchFamily="49" charset="0"/>
                <a:cs typeface="Consolas" panose="020B0609020204030204" pitchFamily="49" charset="0"/>
              </a:rPr>
              <a:t>]=~enabled || </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surface_miners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layermenu</a:t>
            </a:r>
            <a:r>
              <a:rPr lang="en-AU" sz="1100" dirty="0">
                <a:solidFill>
                  <a:schemeClr val="tx2">
                    <a:lumMod val="50000"/>
                  </a:schemeClr>
                </a:solidFill>
                <a:latin typeface="Consolas" panose="020B0609020204030204" pitchFamily="49" charset="0"/>
                <a:cs typeface="Consolas" panose="020B0609020204030204" pitchFamily="49" charset="0"/>
              </a:rPr>
              <a:t> .../&gt;</a:t>
            </a:r>
          </a:p>
          <a:p>
            <a:r>
              <a:rPr lang="en-AU" sz="1100" dirty="0">
                <a:solidFill>
                  <a:schemeClr val="tx2">
                    <a:lumMod val="50000"/>
                  </a:schemeClr>
                </a:solidFill>
                <a:latin typeface="Consolas" panose="020B0609020204030204" pitchFamily="49" charset="0"/>
                <a:cs typeface="Consolas" panose="020B0609020204030204" pitchFamily="49" charset="0"/>
              </a:rPr>
              <a:t>  &lt;!-- </a:t>
            </a:r>
            <a:r>
              <a:rPr lang="en-AU" sz="1100" dirty="0" err="1">
                <a:solidFill>
                  <a:schemeClr val="tx2">
                    <a:lumMod val="50000"/>
                  </a:schemeClr>
                </a:solidFill>
                <a:latin typeface="Consolas" panose="020B0609020204030204" pitchFamily="49" charset="0"/>
                <a:cs typeface="Consolas" panose="020B0609020204030204" pitchFamily="49" charset="0"/>
              </a:rPr>
              <a:t>Auxilliary</a:t>
            </a:r>
            <a:r>
              <a:rPr lang="en-AU" sz="1100" dirty="0">
                <a:solidFill>
                  <a:schemeClr val="tx2">
                    <a:lumMod val="50000"/>
                  </a:schemeClr>
                </a:solidFill>
                <a:latin typeface="Consolas" panose="020B0609020204030204" pitchFamily="49" charset="0"/>
                <a:cs typeface="Consolas" panose="020B0609020204030204" pitchFamily="49" charset="0"/>
              </a:rPr>
              <a:t> Fleet --&gt;</a:t>
            </a:r>
          </a:p>
          <a:p>
            <a:r>
              <a:rPr lang="en-AU" sz="1100" dirty="0">
                <a:solidFill>
                  <a:schemeClr val="tx2">
                    <a:lumMod val="50000"/>
                  </a:schemeClr>
                </a:solidFill>
                <a:latin typeface="Consolas" panose="020B0609020204030204" pitchFamily="49" charset="0"/>
                <a:cs typeface="Consolas" panose="020B0609020204030204" pitchFamily="49" charset="0"/>
              </a:rPr>
              <a:t>  &lt;layer name="</a:t>
            </a:r>
            <a:r>
              <a:rPr lang="en-AU" sz="1100" dirty="0" err="1">
                <a:solidFill>
                  <a:schemeClr val="tx2">
                    <a:lumMod val="50000"/>
                  </a:schemeClr>
                </a:solidFill>
                <a:latin typeface="Consolas" panose="020B0609020204030204" pitchFamily="49" charset="0"/>
                <a:cs typeface="Consolas" panose="020B0609020204030204" pitchFamily="49" charset="0"/>
              </a:rPr>
              <a:t>aux_equipment</a:t>
            </a:r>
            <a:r>
              <a:rPr lang="en-AU" sz="1100" dirty="0">
                <a:solidFill>
                  <a:schemeClr val="tx2">
                    <a:lumMod val="50000"/>
                  </a:schemeClr>
                </a:solidFill>
                <a:latin typeface="Consolas" panose="020B0609020204030204" pitchFamily="49" charset="0"/>
                <a:cs typeface="Consolas" panose="020B0609020204030204" pitchFamily="49" charset="0"/>
              </a:rPr>
              <a:t>" </a:t>
            </a:r>
            <a:r>
              <a:rPr lang="en-AU" sz="1100" dirty="0" err="1">
                <a:solidFill>
                  <a:schemeClr val="tx2">
                    <a:lumMod val="50000"/>
                  </a:schemeClr>
                </a:solidFill>
                <a:latin typeface="Consolas" panose="020B0609020204030204" pitchFamily="49" charset="0"/>
                <a:cs typeface="Consolas" panose="020B0609020204030204" pitchFamily="49" charset="0"/>
              </a:rPr>
              <a:t>painter_class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AuxEquipment</a:t>
            </a:r>
            <a:r>
              <a:rPr lang="en-AU" sz="1100" dirty="0">
                <a:solidFill>
                  <a:schemeClr val="tx2">
                    <a:lumMod val="50000"/>
                  </a:schemeClr>
                </a:solidFill>
                <a:latin typeface="Consolas" panose="020B0609020204030204" pitchFamily="49" charset="0"/>
                <a:cs typeface="Consolas" panose="020B0609020204030204" pitchFamily="49" charset="0"/>
              </a:rPr>
              <a:t>" painter="</a:t>
            </a:r>
            <a:r>
              <a:rPr lang="en-AU" sz="1100" dirty="0" err="1">
                <a:solidFill>
                  <a:schemeClr val="tx2">
                    <a:lumMod val="50000"/>
                  </a:schemeClr>
                </a:solidFill>
                <a:latin typeface="Consolas" panose="020B0609020204030204" pitchFamily="49" charset="0"/>
                <a:cs typeface="Consolas" panose="020B0609020204030204" pitchFamily="49" charset="0"/>
              </a:rPr>
              <a:t>AuxEquipmentPainter</a:t>
            </a:r>
            <a:r>
              <a:rPr lang="en-AU" sz="1100" dirty="0">
                <a:solidFill>
                  <a:schemeClr val="tx2">
                    <a:lumMod val="50000"/>
                  </a:schemeClr>
                </a:solidFill>
                <a:latin typeface="Consolas" panose="020B0609020204030204" pitchFamily="49" charset="0"/>
                <a:cs typeface="Consolas" panose="020B0609020204030204" pitchFamily="49" charset="0"/>
              </a:rPr>
              <a:t>"</a:t>
            </a:r>
          </a:p>
          <a:p>
            <a:r>
              <a:rPr lang="en-AU" sz="1100" dirty="0">
                <a:solidFill>
                  <a:schemeClr val="tx2">
                    <a:lumMod val="50000"/>
                  </a:schemeClr>
                </a:solidFill>
                <a:latin typeface="Consolas" panose="020B0609020204030204" pitchFamily="49" charset="0"/>
                <a:cs typeface="Consolas" panose="020B0609020204030204" pitchFamily="49" charset="0"/>
              </a:rPr>
              <a:t>         config="</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aux_equipment</a:t>
            </a:r>
            <a:r>
              <a:rPr lang="en-AU" sz="1100" dirty="0">
                <a:solidFill>
                  <a:schemeClr val="tx2">
                    <a:lumMod val="50000"/>
                  </a:schemeClr>
                </a:solidFill>
                <a:latin typeface="Consolas" panose="020B0609020204030204" pitchFamily="49" charset="0"/>
                <a:cs typeface="Consolas" panose="020B0609020204030204" pitchFamily="49" charset="0"/>
              </a:rPr>
              <a:t>]=~enabled || </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aux_equipment</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layermenu</a:t>
            </a:r>
            <a:r>
              <a:rPr lang="en-AU" sz="1100" dirty="0">
                <a:solidFill>
                  <a:schemeClr val="tx2">
                    <a:lumMod val="50000"/>
                  </a:schemeClr>
                </a:solidFill>
                <a:latin typeface="Consolas" panose="020B0609020204030204" pitchFamily="49" charset="0"/>
                <a:cs typeface="Consolas" panose="020B0609020204030204" pitchFamily="49" charset="0"/>
              </a:rPr>
              <a:t> .../&gt;</a:t>
            </a:r>
          </a:p>
          <a:p>
            <a:r>
              <a:rPr lang="en-AU" sz="1100" dirty="0">
                <a:solidFill>
                  <a:schemeClr val="tx2">
                    <a:lumMod val="50000"/>
                  </a:schemeClr>
                </a:solidFill>
                <a:latin typeface="Consolas" panose="020B0609020204030204" pitchFamily="49" charset="0"/>
                <a:cs typeface="Consolas" panose="020B0609020204030204" pitchFamily="49" charset="0"/>
              </a:rPr>
              <a:t>  &lt;layer name="</a:t>
            </a:r>
            <a:r>
              <a:rPr lang="en-AU" sz="1100" dirty="0" err="1">
                <a:solidFill>
                  <a:schemeClr val="tx2">
                    <a:lumMod val="50000"/>
                  </a:schemeClr>
                </a:solidFill>
                <a:latin typeface="Consolas" panose="020B0609020204030204" pitchFamily="49" charset="0"/>
                <a:cs typeface="Consolas" panose="020B0609020204030204" pitchFamily="49" charset="0"/>
              </a:rPr>
              <a:t>fueltrucks</a:t>
            </a:r>
            <a:r>
              <a:rPr lang="en-AU" sz="1100" dirty="0">
                <a:solidFill>
                  <a:schemeClr val="tx2">
                    <a:lumMod val="50000"/>
                  </a:schemeClr>
                </a:solidFill>
                <a:latin typeface="Consolas" panose="020B0609020204030204" pitchFamily="49" charset="0"/>
                <a:cs typeface="Consolas" panose="020B0609020204030204" pitchFamily="49" charset="0"/>
              </a:rPr>
              <a:t>" </a:t>
            </a:r>
            <a:r>
              <a:rPr lang="en-AU" sz="1100" dirty="0" err="1">
                <a:solidFill>
                  <a:schemeClr val="tx2">
                    <a:lumMod val="50000"/>
                  </a:schemeClr>
                </a:solidFill>
                <a:latin typeface="Consolas" panose="020B0609020204030204" pitchFamily="49" charset="0"/>
                <a:cs typeface="Consolas" panose="020B0609020204030204" pitchFamily="49" charset="0"/>
              </a:rPr>
              <a:t>painter_class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FuelTruck</a:t>
            </a:r>
            <a:r>
              <a:rPr lang="en-AU" sz="1100" dirty="0">
                <a:solidFill>
                  <a:schemeClr val="tx2">
                    <a:lumMod val="50000"/>
                  </a:schemeClr>
                </a:solidFill>
                <a:latin typeface="Consolas" panose="020B0609020204030204" pitchFamily="49" charset="0"/>
                <a:cs typeface="Consolas" panose="020B0609020204030204" pitchFamily="49" charset="0"/>
              </a:rPr>
              <a:t>" painter="</a:t>
            </a:r>
            <a:r>
              <a:rPr lang="en-AU" sz="1100" dirty="0" err="1">
                <a:solidFill>
                  <a:schemeClr val="tx2">
                    <a:lumMod val="50000"/>
                  </a:schemeClr>
                </a:solidFill>
                <a:latin typeface="Consolas" panose="020B0609020204030204" pitchFamily="49" charset="0"/>
                <a:cs typeface="Consolas" panose="020B0609020204030204" pitchFamily="49" charset="0"/>
              </a:rPr>
              <a:t>FuelTruckPainter</a:t>
            </a:r>
            <a:r>
              <a:rPr lang="en-AU" sz="1100" dirty="0">
                <a:solidFill>
                  <a:schemeClr val="tx2">
                    <a:lumMod val="50000"/>
                  </a:schemeClr>
                </a:solidFill>
                <a:latin typeface="Consolas" panose="020B0609020204030204" pitchFamily="49" charset="0"/>
                <a:cs typeface="Consolas" panose="020B0609020204030204" pitchFamily="49" charset="0"/>
              </a:rPr>
              <a:t>"</a:t>
            </a:r>
          </a:p>
          <a:p>
            <a:r>
              <a:rPr lang="en-AU" sz="1100" dirty="0">
                <a:solidFill>
                  <a:schemeClr val="tx2">
                    <a:lumMod val="50000"/>
                  </a:schemeClr>
                </a:solidFill>
                <a:latin typeface="Consolas" panose="020B0609020204030204" pitchFamily="49" charset="0"/>
                <a:cs typeface="Consolas" panose="020B0609020204030204" pitchFamily="49" charset="0"/>
              </a:rPr>
              <a:t>         config="</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fueltrucks</a:t>
            </a:r>
            <a:r>
              <a:rPr lang="en-AU" sz="1100" dirty="0">
                <a:solidFill>
                  <a:schemeClr val="tx2">
                    <a:lumMod val="50000"/>
                  </a:schemeClr>
                </a:solidFill>
                <a:latin typeface="Consolas" panose="020B0609020204030204" pitchFamily="49" charset="0"/>
                <a:cs typeface="Consolas" panose="020B0609020204030204" pitchFamily="49" charset="0"/>
              </a:rPr>
              <a:t>]=~enabled || </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fueltrucks</a:t>
            </a:r>
            <a:r>
              <a:rPr lang="en-AU" sz="1100" dirty="0">
                <a:solidFill>
                  <a:schemeClr val="tx2">
                    <a:lumMod val="50000"/>
                  </a:schemeClr>
                </a:solidFill>
                <a:latin typeface="Consolas" panose="020B0609020204030204" pitchFamily="49" charset="0"/>
                <a:cs typeface="Consolas" panose="020B0609020204030204" pitchFamily="49" charset="0"/>
              </a:rPr>
              <a:t>]=~</a:t>
            </a:r>
            <a:r>
              <a:rPr lang="en-AU" sz="1100" dirty="0" err="1">
                <a:solidFill>
                  <a:schemeClr val="tx2">
                    <a:lumMod val="50000"/>
                  </a:schemeClr>
                </a:solidFill>
                <a:latin typeface="Consolas" panose="020B0609020204030204" pitchFamily="49" charset="0"/>
                <a:cs typeface="Consolas" panose="020B0609020204030204" pitchFamily="49" charset="0"/>
              </a:rPr>
              <a:t>layermenu</a:t>
            </a:r>
            <a:r>
              <a:rPr lang="en-AU" sz="1100" dirty="0">
                <a:solidFill>
                  <a:schemeClr val="tx2">
                    <a:lumMod val="50000"/>
                  </a:schemeClr>
                </a:solidFill>
                <a:latin typeface="Consolas" panose="020B0609020204030204" pitchFamily="49" charset="0"/>
                <a:cs typeface="Consolas" panose="020B0609020204030204" pitchFamily="49" charset="0"/>
              </a:rPr>
              <a:t> .../&gt;</a:t>
            </a:r>
          </a:p>
          <a:p>
            <a:r>
              <a:rPr lang="en-AU" sz="1100" dirty="0">
                <a:solidFill>
                  <a:schemeClr val="tx2">
                    <a:lumMod val="50000"/>
                  </a:schemeClr>
                </a:solidFill>
                <a:latin typeface="Consolas" panose="020B0609020204030204" pitchFamily="49" charset="0"/>
                <a:cs typeface="Consolas" panose="020B0609020204030204" pitchFamily="49" charset="0"/>
              </a:rPr>
              <a:t>  &lt;layer name="graders" </a:t>
            </a:r>
            <a:r>
              <a:rPr lang="en-AU" sz="1100" dirty="0" err="1">
                <a:solidFill>
                  <a:schemeClr val="tx2">
                    <a:lumMod val="50000"/>
                  </a:schemeClr>
                </a:solidFill>
                <a:latin typeface="Consolas" panose="020B0609020204030204" pitchFamily="49" charset="0"/>
                <a:cs typeface="Consolas" panose="020B0609020204030204" pitchFamily="49" charset="0"/>
              </a:rPr>
              <a:t>painter_class</a:t>
            </a:r>
            <a:r>
              <a:rPr lang="en-AU" sz="1100" dirty="0">
                <a:solidFill>
                  <a:schemeClr val="tx2">
                    <a:lumMod val="50000"/>
                  </a:schemeClr>
                </a:solidFill>
                <a:latin typeface="Consolas" panose="020B0609020204030204" pitchFamily="49" charset="0"/>
                <a:cs typeface="Consolas" panose="020B0609020204030204" pitchFamily="49" charset="0"/>
              </a:rPr>
              <a:t>="Grader" painter="</a:t>
            </a:r>
            <a:r>
              <a:rPr lang="en-AU" sz="1100" dirty="0" err="1">
                <a:solidFill>
                  <a:schemeClr val="tx2">
                    <a:lumMod val="50000"/>
                  </a:schemeClr>
                </a:solidFill>
                <a:latin typeface="Consolas" panose="020B0609020204030204" pitchFamily="49" charset="0"/>
                <a:cs typeface="Consolas" panose="020B0609020204030204" pitchFamily="49" charset="0"/>
              </a:rPr>
              <a:t>GraderPainter</a:t>
            </a:r>
            <a:r>
              <a:rPr lang="en-AU" sz="1100" dirty="0">
                <a:solidFill>
                  <a:schemeClr val="tx2">
                    <a:lumMod val="50000"/>
                  </a:schemeClr>
                </a:solidFill>
                <a:latin typeface="Consolas" panose="020B0609020204030204" pitchFamily="49" charset="0"/>
                <a:cs typeface="Consolas" panose="020B0609020204030204" pitchFamily="49" charset="0"/>
              </a:rPr>
              <a:t>"</a:t>
            </a:r>
          </a:p>
          <a:p>
            <a:r>
              <a:rPr lang="en-AU" sz="1100" dirty="0">
                <a:solidFill>
                  <a:schemeClr val="tx2">
                    <a:lumMod val="50000"/>
                  </a:schemeClr>
                </a:solidFill>
                <a:latin typeface="Consolas" panose="020B0609020204030204" pitchFamily="49" charset="0"/>
                <a:cs typeface="Consolas" panose="020B0609020204030204" pitchFamily="49" charset="0"/>
              </a:rPr>
              <a:t>         config="</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[graders]=~enabled || </a:t>
            </a:r>
            <a:r>
              <a:rPr lang="en-AU" sz="1100" dirty="0" err="1">
                <a:solidFill>
                  <a:schemeClr val="tx2">
                    <a:lumMod val="50000"/>
                  </a:schemeClr>
                </a:solidFill>
                <a:latin typeface="Consolas" panose="020B0609020204030204" pitchFamily="49" charset="0"/>
                <a:cs typeface="Consolas" panose="020B0609020204030204" pitchFamily="49" charset="0"/>
              </a:rPr>
              <a:t>canvas_layers</a:t>
            </a:r>
            <a:r>
              <a:rPr lang="en-AU" sz="1100" dirty="0">
                <a:solidFill>
                  <a:schemeClr val="tx2">
                    <a:lumMod val="50000"/>
                  </a:schemeClr>
                </a:solidFill>
                <a:latin typeface="Consolas" panose="020B0609020204030204" pitchFamily="49" charset="0"/>
                <a:cs typeface="Consolas" panose="020B0609020204030204" pitchFamily="49" charset="0"/>
              </a:rPr>
              <a:t>[graders]=~</a:t>
            </a:r>
            <a:r>
              <a:rPr lang="en-AU" sz="1100" dirty="0" err="1">
                <a:solidFill>
                  <a:schemeClr val="tx2">
                    <a:lumMod val="50000"/>
                  </a:schemeClr>
                </a:solidFill>
                <a:latin typeface="Consolas" panose="020B0609020204030204" pitchFamily="49" charset="0"/>
                <a:cs typeface="Consolas" panose="020B0609020204030204" pitchFamily="49" charset="0"/>
              </a:rPr>
              <a:t>layermenu</a:t>
            </a:r>
            <a:r>
              <a:rPr lang="en-AU" sz="1100" dirty="0">
                <a:solidFill>
                  <a:schemeClr val="tx2">
                    <a:lumMod val="50000"/>
                  </a:schemeClr>
                </a:solidFill>
                <a:latin typeface="Consolas" panose="020B0609020204030204" pitchFamily="49" charset="0"/>
                <a:cs typeface="Consolas" panose="020B0609020204030204" pitchFamily="49" charset="0"/>
              </a:rPr>
              <a:t> .../&gt;</a:t>
            </a:r>
          </a:p>
          <a:p>
            <a:endParaRPr lang="en-AU" sz="1000" dirty="0"/>
          </a:p>
        </p:txBody>
      </p:sp>
    </p:spTree>
    <p:extLst>
      <p:ext uri="{BB962C8B-B14F-4D97-AF65-F5344CB8AC3E}">
        <p14:creationId xmlns:p14="http://schemas.microsoft.com/office/powerpoint/2010/main" val="1823205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24001" y="1218417"/>
            <a:ext cx="6973455"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p:txBody>
      </p:sp>
      <p:sp>
        <p:nvSpPr>
          <p:cNvPr id="10" name="Title 9"/>
          <p:cNvSpPr>
            <a:spLocks noGrp="1"/>
          </p:cNvSpPr>
          <p:nvPr>
            <p:ph type="title"/>
          </p:nvPr>
        </p:nvSpPr>
        <p:spPr/>
        <p:txBody>
          <a:bodyPr/>
          <a:lstStyle/>
          <a:p>
            <a:r>
              <a:rPr lang="en-US" dirty="0"/>
              <a:t>Ruby – Respond to database changes</a:t>
            </a:r>
          </a:p>
        </p:txBody>
      </p:sp>
      <p:sp>
        <p:nvSpPr>
          <p:cNvPr id="2" name="TextBox 1"/>
          <p:cNvSpPr txBox="1"/>
          <p:nvPr/>
        </p:nvSpPr>
        <p:spPr>
          <a:xfrm>
            <a:off x="2336801" y="2202867"/>
            <a:ext cx="7841673" cy="923330"/>
          </a:xfrm>
          <a:prstGeom prst="rect">
            <a:avLst/>
          </a:prstGeom>
          <a:noFill/>
        </p:spPr>
        <p:txBody>
          <a:bodyPr wrap="square" rtlCol="0">
            <a:spAutoFit/>
          </a:bodyPr>
          <a:lstStyle/>
          <a:p>
            <a:r>
              <a:rPr lang="en-AU" dirty="0">
                <a:solidFill>
                  <a:schemeClr val="tx2">
                    <a:lumMod val="50000"/>
                  </a:schemeClr>
                </a:solidFill>
                <a:latin typeface="Consolas" panose="020B0609020204030204" pitchFamily="49" charset="0"/>
                <a:cs typeface="Consolas" panose="020B0609020204030204" pitchFamily="49" charset="0"/>
              </a:rPr>
              <a:t> </a:t>
            </a:r>
            <a:r>
              <a:rPr lang="en-AU" dirty="0" err="1">
                <a:solidFill>
                  <a:schemeClr val="tx2">
                    <a:lumMod val="50000"/>
                  </a:schemeClr>
                </a:solidFill>
                <a:latin typeface="Consolas" panose="020B0609020204030204" pitchFamily="49" charset="0"/>
                <a:cs typeface="Consolas" panose="020B0609020204030204" pitchFamily="49" charset="0"/>
              </a:rPr>
              <a:t>Project.jams_notify</a:t>
            </a:r>
            <a:r>
              <a:rPr lang="en-AU" dirty="0">
                <a:solidFill>
                  <a:schemeClr val="tx2">
                    <a:lumMod val="50000"/>
                  </a:schemeClr>
                </a:solidFill>
                <a:latin typeface="Consolas" panose="020B0609020204030204" pitchFamily="49" charset="0"/>
                <a:cs typeface="Consolas" panose="020B0609020204030204" pitchFamily="49" charset="0"/>
              </a:rPr>
              <a:t>(:insert){|p| </a:t>
            </a:r>
            <a:r>
              <a:rPr lang="en-AU" dirty="0" err="1">
                <a:solidFill>
                  <a:schemeClr val="tx2">
                    <a:lumMod val="50000"/>
                  </a:schemeClr>
                </a:solidFill>
                <a:latin typeface="Consolas" panose="020B0609020204030204" pitchFamily="49" charset="0"/>
                <a:cs typeface="Consolas" panose="020B0609020204030204" pitchFamily="49" charset="0"/>
              </a:rPr>
              <a:t>projects_reload</a:t>
            </a:r>
            <a:r>
              <a:rPr lang="en-AU" dirty="0">
                <a:solidFill>
                  <a:schemeClr val="tx2">
                    <a:lumMod val="50000"/>
                  </a:schemeClr>
                </a:solidFill>
                <a:latin typeface="Consolas" panose="020B0609020204030204" pitchFamily="49" charset="0"/>
                <a:cs typeface="Consolas" panose="020B0609020204030204" pitchFamily="49" charset="0"/>
              </a:rPr>
              <a:t>}</a:t>
            </a:r>
          </a:p>
          <a:p>
            <a:r>
              <a:rPr lang="en-AU" dirty="0">
                <a:solidFill>
                  <a:schemeClr val="tx2">
                    <a:lumMod val="50000"/>
                  </a:schemeClr>
                </a:solidFill>
                <a:latin typeface="Consolas" panose="020B0609020204030204" pitchFamily="49" charset="0"/>
                <a:cs typeface="Consolas" panose="020B0609020204030204" pitchFamily="49" charset="0"/>
              </a:rPr>
              <a:t> </a:t>
            </a:r>
            <a:r>
              <a:rPr lang="en-AU" dirty="0" err="1">
                <a:solidFill>
                  <a:schemeClr val="tx2">
                    <a:lumMod val="50000"/>
                  </a:schemeClr>
                </a:solidFill>
                <a:latin typeface="Consolas" panose="020B0609020204030204" pitchFamily="49" charset="0"/>
                <a:cs typeface="Consolas" panose="020B0609020204030204" pitchFamily="49" charset="0"/>
              </a:rPr>
              <a:t>Project.jams_notify</a:t>
            </a:r>
            <a:r>
              <a:rPr lang="en-AU" dirty="0">
                <a:solidFill>
                  <a:schemeClr val="tx2">
                    <a:lumMod val="50000"/>
                  </a:schemeClr>
                </a:solidFill>
                <a:latin typeface="Consolas" panose="020B0609020204030204" pitchFamily="49" charset="0"/>
                <a:cs typeface="Consolas" panose="020B0609020204030204" pitchFamily="49" charset="0"/>
              </a:rPr>
              <a:t>(:update){|p| </a:t>
            </a:r>
            <a:r>
              <a:rPr lang="en-AU" dirty="0" err="1">
                <a:solidFill>
                  <a:schemeClr val="tx2">
                    <a:lumMod val="50000"/>
                  </a:schemeClr>
                </a:solidFill>
                <a:latin typeface="Consolas" panose="020B0609020204030204" pitchFamily="49" charset="0"/>
                <a:cs typeface="Consolas" panose="020B0609020204030204" pitchFamily="49" charset="0"/>
              </a:rPr>
              <a:t>projects_reload</a:t>
            </a:r>
            <a:r>
              <a:rPr lang="en-AU" dirty="0">
                <a:solidFill>
                  <a:schemeClr val="tx2">
                    <a:lumMod val="50000"/>
                  </a:schemeClr>
                </a:solidFill>
                <a:latin typeface="Consolas" panose="020B0609020204030204" pitchFamily="49" charset="0"/>
                <a:cs typeface="Consolas" panose="020B0609020204030204" pitchFamily="49" charset="0"/>
              </a:rPr>
              <a:t>}</a:t>
            </a:r>
          </a:p>
          <a:p>
            <a:r>
              <a:rPr lang="en-AU" dirty="0">
                <a:solidFill>
                  <a:schemeClr val="tx2">
                    <a:lumMod val="50000"/>
                  </a:schemeClr>
                </a:solidFill>
                <a:latin typeface="Consolas" panose="020B0609020204030204" pitchFamily="49" charset="0"/>
                <a:cs typeface="Consolas" panose="020B0609020204030204" pitchFamily="49" charset="0"/>
              </a:rPr>
              <a:t> </a:t>
            </a:r>
            <a:r>
              <a:rPr lang="en-AU" dirty="0" err="1">
                <a:solidFill>
                  <a:schemeClr val="tx2">
                    <a:lumMod val="50000"/>
                  </a:schemeClr>
                </a:solidFill>
                <a:latin typeface="Consolas" panose="020B0609020204030204" pitchFamily="49" charset="0"/>
                <a:cs typeface="Consolas" panose="020B0609020204030204" pitchFamily="49" charset="0"/>
              </a:rPr>
              <a:t>Project.jams_notify</a:t>
            </a:r>
            <a:r>
              <a:rPr lang="en-AU" dirty="0">
                <a:solidFill>
                  <a:schemeClr val="tx2">
                    <a:lumMod val="50000"/>
                  </a:schemeClr>
                </a:solidFill>
                <a:latin typeface="Consolas" panose="020B0609020204030204" pitchFamily="49" charset="0"/>
                <a:cs typeface="Consolas" panose="020B0609020204030204" pitchFamily="49" charset="0"/>
              </a:rPr>
              <a:t>(:delete){|</a:t>
            </a:r>
            <a:r>
              <a:rPr lang="en-AU" dirty="0" err="1">
                <a:solidFill>
                  <a:schemeClr val="tx2">
                    <a:lumMod val="50000"/>
                  </a:schemeClr>
                </a:solidFill>
                <a:latin typeface="Consolas" panose="020B0609020204030204" pitchFamily="49" charset="0"/>
                <a:cs typeface="Consolas" panose="020B0609020204030204" pitchFamily="49" charset="0"/>
              </a:rPr>
              <a:t>pid</a:t>
            </a:r>
            <a:r>
              <a:rPr lang="en-AU" dirty="0">
                <a:solidFill>
                  <a:schemeClr val="tx2">
                    <a:lumMod val="50000"/>
                  </a:schemeClr>
                </a:solidFill>
                <a:latin typeface="Consolas" panose="020B0609020204030204" pitchFamily="49" charset="0"/>
                <a:cs typeface="Consolas" panose="020B0609020204030204" pitchFamily="49" charset="0"/>
              </a:rPr>
              <a:t>| </a:t>
            </a:r>
            <a:r>
              <a:rPr lang="en-AU" dirty="0" err="1">
                <a:solidFill>
                  <a:schemeClr val="tx2">
                    <a:lumMod val="50000"/>
                  </a:schemeClr>
                </a:solidFill>
                <a:latin typeface="Consolas" panose="020B0609020204030204" pitchFamily="49" charset="0"/>
                <a:cs typeface="Consolas" panose="020B0609020204030204" pitchFamily="49" charset="0"/>
              </a:rPr>
              <a:t>projects_reload</a:t>
            </a:r>
            <a:r>
              <a:rPr lang="en-AU" dirty="0">
                <a:solidFill>
                  <a:schemeClr val="tx2">
                    <a:lumMod val="50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80328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3565237" y="1929618"/>
            <a:ext cx="4285673" cy="2411475"/>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r>
              <a:rPr lang="en-US" sz="1400" dirty="0">
                <a:latin typeface="Consolas" panose="020B0609020204030204" pitchFamily="49" charset="0"/>
                <a:cs typeface="Consolas" panose="020B0609020204030204" pitchFamily="49" charset="0"/>
              </a:rPr>
              <a:t> conn = </a:t>
            </a:r>
            <a:r>
              <a:rPr lang="en-US" sz="1400" dirty="0" err="1">
                <a:latin typeface="Consolas" panose="020B0609020204030204" pitchFamily="49" charset="0"/>
                <a:cs typeface="Consolas" panose="020B0609020204030204" pitchFamily="49" charset="0"/>
              </a:rPr>
              <a:t>ActiveRecord</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Base.connection</a:t>
            </a:r>
            <a:endParaRPr lang="en-US" sz="1400" dirty="0">
              <a:latin typeface="Consolas" panose="020B0609020204030204" pitchFamily="49" charset="0"/>
              <a:cs typeface="Consolas" panose="020B0609020204030204" pitchFamily="49" charset="0"/>
            </a:endParaRPr>
          </a:p>
          <a:p>
            <a:pPr marL="0" indent="0">
              <a:buNone/>
            </a:pPr>
            <a:r>
              <a:rPr lang="en-US" sz="1100" b="1" dirty="0"/>
              <a:t>   …</a:t>
            </a:r>
          </a:p>
          <a:p>
            <a:pPr marL="0" indent="0">
              <a:buNone/>
            </a:pPr>
            <a:r>
              <a:rPr lang="en-US" sz="1400"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conn.listen</a:t>
            </a:r>
            <a:r>
              <a:rPr lang="en-US" sz="1400" b="1" dirty="0">
                <a:latin typeface="Consolas" panose="020B0609020204030204" pitchFamily="49" charset="0"/>
                <a:cs typeface="Consolas" panose="020B0609020204030204" pitchFamily="49" charset="0"/>
              </a:rPr>
              <a:t>('</a:t>
            </a:r>
            <a:r>
              <a:rPr lang="en-US" sz="1400" b="1" dirty="0" err="1">
                <a:latin typeface="Consolas" panose="020B0609020204030204" pitchFamily="49" charset="0"/>
                <a:cs typeface="Consolas" panose="020B0609020204030204" pitchFamily="49" charset="0"/>
              </a:rPr>
              <a:t>guiMessage</a:t>
            </a:r>
            <a:r>
              <a:rPr lang="en-US" sz="1400" b="1" dirty="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msg</a:t>
            </a:r>
            <a:r>
              <a:rPr lang="en-US" sz="1400" dirty="0">
                <a:latin typeface="Consolas" panose="020B0609020204030204" pitchFamily="49" charset="0"/>
                <a:cs typeface="Consolas" panose="020B0609020204030204" pitchFamily="49" charset="0"/>
              </a:rPr>
              <a:t>|</a:t>
            </a:r>
          </a:p>
          <a:p>
            <a:pPr marL="0" indent="0">
              <a:buNone/>
            </a:pPr>
            <a:r>
              <a:rPr lang="en-US" sz="1400" dirty="0">
                <a:latin typeface="Consolas" panose="020B0609020204030204" pitchFamily="49" charset="0"/>
                <a:cs typeface="Consolas" panose="020B0609020204030204" pitchFamily="49" charset="0"/>
              </a:rPr>
              <a:t>    if "#{</a:t>
            </a:r>
            <a:r>
              <a:rPr lang="en-US" sz="1400" dirty="0" err="1">
                <a:latin typeface="Consolas" panose="020B0609020204030204" pitchFamily="49" charset="0"/>
                <a:cs typeface="Consolas" panose="020B0609020204030204" pitchFamily="49" charset="0"/>
              </a:rPr>
              <a:t>msg</a:t>
            </a:r>
            <a:r>
              <a:rPr lang="en-US" sz="1400" dirty="0">
                <a:latin typeface="Consolas" panose="020B0609020204030204" pitchFamily="49" charset="0"/>
                <a:cs typeface="Consolas" panose="020B0609020204030204" pitchFamily="49" charset="0"/>
              </a:rPr>
              <a:t>}" == "SILENT HORN"</a:t>
            </a:r>
          </a:p>
          <a:p>
            <a:pPr marL="0"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show_silent_horn</a:t>
            </a:r>
            <a:endParaRPr lang="en-US" sz="1400" dirty="0">
              <a:latin typeface="Consolas" panose="020B0609020204030204" pitchFamily="49" charset="0"/>
              <a:cs typeface="Consolas" panose="020B0609020204030204" pitchFamily="49" charset="0"/>
            </a:endParaRPr>
          </a:p>
          <a:p>
            <a:pPr marL="0" indent="0">
              <a:buNone/>
            </a:pPr>
            <a:r>
              <a:rPr lang="en-US" sz="1400" dirty="0">
                <a:latin typeface="Consolas" panose="020B0609020204030204" pitchFamily="49" charset="0"/>
                <a:cs typeface="Consolas" panose="020B0609020204030204" pitchFamily="49" charset="0"/>
              </a:rPr>
              <a:t>    else</a:t>
            </a:r>
          </a:p>
          <a:p>
            <a:pPr marL="0"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show_gui_message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msg</a:t>
            </a:r>
            <a:endParaRPr lang="en-US" sz="1400" dirty="0">
              <a:latin typeface="Consolas" panose="020B0609020204030204" pitchFamily="49" charset="0"/>
              <a:cs typeface="Consolas" panose="020B0609020204030204" pitchFamily="49" charset="0"/>
            </a:endParaRPr>
          </a:p>
          <a:p>
            <a:pPr marL="0" indent="0">
              <a:buNone/>
            </a:pPr>
            <a:r>
              <a:rPr lang="en-US" sz="1400" dirty="0">
                <a:latin typeface="Consolas" panose="020B0609020204030204" pitchFamily="49" charset="0"/>
                <a:cs typeface="Consolas" panose="020B0609020204030204" pitchFamily="49" charset="0"/>
              </a:rPr>
              <a:t>    end</a:t>
            </a:r>
          </a:p>
          <a:p>
            <a:pPr marL="0" indent="0">
              <a:buNone/>
            </a:pPr>
            <a:r>
              <a:rPr lang="en-US" sz="1400" b="1" dirty="0">
                <a:latin typeface="Consolas" panose="020B0609020204030204" pitchFamily="49" charset="0"/>
                <a:cs typeface="Consolas" panose="020B0609020204030204" pitchFamily="49" charset="0"/>
              </a:rPr>
              <a:t>  }</a:t>
            </a:r>
          </a:p>
        </p:txBody>
      </p:sp>
      <p:sp>
        <p:nvSpPr>
          <p:cNvPr id="10" name="Title 9"/>
          <p:cNvSpPr>
            <a:spLocks noGrp="1"/>
          </p:cNvSpPr>
          <p:nvPr>
            <p:ph type="title"/>
          </p:nvPr>
        </p:nvSpPr>
        <p:spPr/>
        <p:txBody>
          <a:bodyPr/>
          <a:lstStyle/>
          <a:p>
            <a:r>
              <a:rPr lang="en-US" dirty="0"/>
              <a:t>Ruby – Respond to message from JAMS</a:t>
            </a:r>
          </a:p>
        </p:txBody>
      </p:sp>
    </p:spTree>
    <p:extLst>
      <p:ext uri="{BB962C8B-B14F-4D97-AF65-F5344CB8AC3E}">
        <p14:creationId xmlns:p14="http://schemas.microsoft.com/office/powerpoint/2010/main" val="3241135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0"/>
          </p:nvPr>
        </p:nvSpPr>
        <p:spPr/>
        <p:txBody>
          <a:bodyPr/>
          <a:lstStyle/>
          <a:p>
            <a:r>
              <a:rPr lang="en-US" dirty="0"/>
              <a:t>/opt/Jigsaw/Library…</a:t>
            </a:r>
          </a:p>
        </p:txBody>
      </p:sp>
      <p:sp>
        <p:nvSpPr>
          <p:cNvPr id="5" name="Title 4"/>
          <p:cNvSpPr>
            <a:spLocks noGrp="1"/>
          </p:cNvSpPr>
          <p:nvPr>
            <p:ph type="title"/>
          </p:nvPr>
        </p:nvSpPr>
        <p:spPr/>
        <p:txBody>
          <a:bodyPr/>
          <a:lstStyle/>
          <a:p>
            <a:r>
              <a:rPr lang="en-US" dirty="0"/>
              <a:t>General </a:t>
            </a:r>
            <a:r>
              <a:rPr lang="en-US" dirty="0" err="1"/>
              <a:t>MineOPS</a:t>
            </a:r>
            <a:r>
              <a:rPr lang="en-US" dirty="0"/>
              <a:t> Views</a:t>
            </a:r>
          </a:p>
        </p:txBody>
      </p:sp>
      <p:sp>
        <p:nvSpPr>
          <p:cNvPr id="11" name="Content Placeholder 10"/>
          <p:cNvSpPr>
            <a:spLocks noGrp="1"/>
          </p:cNvSpPr>
          <p:nvPr>
            <p:ph sz="quarter" idx="21"/>
          </p:nvPr>
        </p:nvSpPr>
        <p:spPr/>
        <p:txBody>
          <a:bodyPr/>
          <a:lstStyle/>
          <a:p>
            <a:r>
              <a:rPr lang="en-US" dirty="0" err="1"/>
              <a:t>jminegraph</a:t>
            </a:r>
            <a:r>
              <a:rPr lang="en-US" dirty="0"/>
              <a:t>/app/views</a:t>
            </a:r>
          </a:p>
          <a:p>
            <a:r>
              <a:rPr lang="en-US" dirty="0" err="1"/>
              <a:t>jminegraph</a:t>
            </a:r>
            <a:r>
              <a:rPr lang="en-US" dirty="0"/>
              <a:t>/app/controllers</a:t>
            </a:r>
          </a:p>
          <a:p>
            <a:r>
              <a:rPr lang="en-US" dirty="0" err="1"/>
              <a:t>jminegraph</a:t>
            </a:r>
            <a:r>
              <a:rPr lang="en-US" dirty="0"/>
              <a:t>/app/widgets</a:t>
            </a:r>
          </a:p>
          <a:p>
            <a:r>
              <a:rPr lang="en-US" dirty="0" err="1">
                <a:solidFill>
                  <a:schemeClr val="bg1">
                    <a:lumMod val="85000"/>
                  </a:schemeClr>
                </a:solidFill>
              </a:rPr>
              <a:t>jminegraph</a:t>
            </a:r>
            <a:r>
              <a:rPr lang="en-US" dirty="0">
                <a:solidFill>
                  <a:schemeClr val="bg1">
                    <a:lumMod val="85000"/>
                  </a:schemeClr>
                </a:solidFill>
              </a:rPr>
              <a:t>/app/widgets/painters</a:t>
            </a:r>
          </a:p>
          <a:p>
            <a:r>
              <a:rPr lang="en-US" dirty="0" err="1">
                <a:solidFill>
                  <a:schemeClr val="bg1">
                    <a:lumMod val="85000"/>
                  </a:schemeClr>
                </a:solidFill>
              </a:rPr>
              <a:t>jmineops</a:t>
            </a:r>
            <a:endParaRPr lang="en-US" dirty="0">
              <a:solidFill>
                <a:schemeClr val="bg1">
                  <a:lumMod val="85000"/>
                </a:schemeClr>
              </a:solidFill>
            </a:endParaRPr>
          </a:p>
          <a:p>
            <a:r>
              <a:rPr lang="en-US" dirty="0"/>
              <a:t>ruby/models</a:t>
            </a:r>
          </a:p>
          <a:p>
            <a:r>
              <a:rPr lang="en-US" dirty="0">
                <a:solidFill>
                  <a:schemeClr val="bg1">
                    <a:lumMod val="85000"/>
                  </a:schemeClr>
                </a:solidFill>
              </a:rPr>
              <a:t>ruby/</a:t>
            </a:r>
            <a:r>
              <a:rPr lang="en-US" dirty="0" err="1">
                <a:solidFill>
                  <a:schemeClr val="bg1">
                    <a:lumMod val="85000"/>
                  </a:schemeClr>
                </a:solidFill>
              </a:rPr>
              <a:t>jspanel</a:t>
            </a:r>
            <a:endParaRPr lang="en-US" dirty="0">
              <a:solidFill>
                <a:schemeClr val="bg1">
                  <a:lumMod val="85000"/>
                </a:schemeClr>
              </a:solidFill>
            </a:endParaRPr>
          </a:p>
        </p:txBody>
      </p:sp>
      <p:pic>
        <p:nvPicPr>
          <p:cNvPr id="3" name="Picture 2"/>
          <p:cNvPicPr>
            <a:picLocks noChangeAspect="1"/>
          </p:cNvPicPr>
          <p:nvPr/>
        </p:nvPicPr>
        <p:blipFill>
          <a:blip r:embed="rId2"/>
          <a:stretch>
            <a:fillRect/>
          </a:stretch>
        </p:blipFill>
        <p:spPr>
          <a:xfrm>
            <a:off x="5468718" y="1143001"/>
            <a:ext cx="4889840" cy="45720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6577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1524001" y="1218417"/>
            <a:ext cx="9003481" cy="4371679"/>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0" indent="0">
              <a:buNone/>
            </a:pPr>
            <a:endParaRPr lang="en-US" sz="1100" b="1" dirty="0"/>
          </a:p>
        </p:txBody>
      </p:sp>
      <p:sp>
        <p:nvSpPr>
          <p:cNvPr id="10" name="Title 9"/>
          <p:cNvSpPr>
            <a:spLocks noGrp="1"/>
          </p:cNvSpPr>
          <p:nvPr>
            <p:ph type="title"/>
          </p:nvPr>
        </p:nvSpPr>
        <p:spPr/>
        <p:txBody>
          <a:bodyPr/>
          <a:lstStyle/>
          <a:p>
            <a:r>
              <a:rPr lang="en-US" dirty="0"/>
              <a:t>Ruby – </a:t>
            </a:r>
            <a:r>
              <a:rPr lang="en-US" dirty="0" err="1"/>
              <a:t>irb</a:t>
            </a:r>
            <a:r>
              <a:rPr lang="en-US" dirty="0"/>
              <a:t> and ‘</a:t>
            </a:r>
            <a:r>
              <a:rPr lang="en-US" dirty="0" err="1"/>
              <a:t>jams_connect</a:t>
            </a:r>
            <a:r>
              <a:rPr lang="en-US" dirty="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649" y="1515834"/>
            <a:ext cx="5122429" cy="39513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2311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err="1">
                <a:solidFill>
                  <a:schemeClr val="tx1"/>
                </a:solidFill>
                <a:latin typeface="Arial"/>
                <a:cs typeface="Arial"/>
              </a:rPr>
              <a:t>JOptimizer</a:t>
            </a:r>
            <a:r>
              <a:rPr lang="en-US" dirty="0">
                <a:latin typeface="Arial"/>
                <a:cs typeface="Arial"/>
              </a:rPr>
              <a:t> -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r>
              <a:rPr lang="en-GB" dirty="0">
                <a:solidFill>
                  <a:schemeClr val="accent1"/>
                </a:solidFill>
                <a:latin typeface="Arial"/>
                <a:cs typeface="Arial"/>
              </a:rPr>
              <a:t>True or False</a:t>
            </a:r>
            <a:r>
              <a:rPr lang="en-GB" dirty="0">
                <a:solidFill>
                  <a:schemeClr val="tx1"/>
                </a:solidFill>
                <a:latin typeface="Arial"/>
                <a:cs typeface="Arial"/>
              </a:rPr>
              <a:t> We can find </a:t>
            </a:r>
            <a:r>
              <a:rPr lang="en-US" dirty="0">
                <a:solidFill>
                  <a:schemeClr val="tx1"/>
                </a:solidFill>
                <a:latin typeface="Arial"/>
                <a:cs typeface="Arial"/>
              </a:rPr>
              <a:t>migration scripts, SQL stored procedures and OP Pro Manager views in /opt/Jigsaw/Library/Jmineops/ folder.</a:t>
            </a:r>
            <a:endParaRPr lang="en-GB" dirty="0">
              <a:solidFill>
                <a:schemeClr val="tx1"/>
              </a:solidFill>
              <a:latin typeface="Arial"/>
              <a:cs typeface="Arial"/>
            </a:endParaRPr>
          </a:p>
          <a:p>
            <a:pPr marL="342900" indent="-34290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t>OP Pro Manager uses the </a:t>
            </a:r>
            <a:r>
              <a:rPr lang="en-US" dirty="0" err="1"/>
              <a:t>display_selectors</a:t>
            </a:r>
            <a:r>
              <a:rPr lang="en-US" dirty="0"/>
              <a:t> table</a:t>
            </a:r>
            <a:r>
              <a:rPr lang="en-US" dirty="0">
                <a:solidFill>
                  <a:schemeClr val="tx1"/>
                </a:solidFill>
                <a:latin typeface="Arial"/>
                <a:cs typeface="Arial"/>
              </a:rPr>
              <a:t>.</a:t>
            </a:r>
            <a:endParaRPr lang="en-GB" dirty="0">
              <a:solidFill>
                <a:schemeClr val="tx1"/>
              </a:solidFill>
              <a:latin typeface="Arial"/>
              <a:cs typeface="Arial"/>
            </a:endParaRP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t>We directly instantiate Gnome/GTK objects.</a:t>
            </a:r>
            <a:endParaRPr lang="en-US" dirty="0">
              <a:solidFill>
                <a:schemeClr val="tx1"/>
              </a:solidFill>
              <a:latin typeface="Arial"/>
              <a:cs typeface="Arial"/>
            </a:endParaRP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solidFill>
                  <a:schemeClr val="tx1"/>
                </a:solidFill>
                <a:latin typeface="Arial"/>
                <a:cs typeface="Arial"/>
              </a:rPr>
              <a:t>r</a:t>
            </a:r>
            <a:r>
              <a:rPr lang="en-US" dirty="0"/>
              <a:t>b.xml files are XML-based tags that are used to help layout the widgets within the panel</a:t>
            </a:r>
            <a:r>
              <a:rPr lang="en-US" dirty="0">
                <a:solidFill>
                  <a:schemeClr val="tx1"/>
                </a:solidFill>
                <a:latin typeface="Arial"/>
                <a:cs typeface="Arial"/>
              </a:rPr>
              <a:t>.</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t>We create instances from the classes defined in the </a:t>
            </a:r>
            <a:r>
              <a:rPr lang="en-US" dirty="0" err="1"/>
              <a:t>gtk_widgets.rb</a:t>
            </a:r>
            <a:r>
              <a:rPr lang="en-US" dirty="0"/>
              <a:t> files</a:t>
            </a:r>
            <a:r>
              <a:rPr lang="en-US" dirty="0">
                <a:solidFill>
                  <a:schemeClr val="tx1"/>
                </a:solidFill>
                <a:latin typeface="Arial"/>
                <a:cs typeface="Arial"/>
              </a:rPr>
              <a:t>.</a:t>
            </a:r>
            <a:endParaRPr lang="en-GB" dirty="0">
              <a:solidFill>
                <a:schemeClr val="tx1"/>
              </a:solidFill>
              <a:latin typeface="Arial"/>
              <a:cs typeface="Arial"/>
            </a:endParaRPr>
          </a:p>
          <a:p>
            <a:pPr marL="0" indent="0">
              <a:buNone/>
            </a:pPr>
            <a:endParaRPr lang="en-GB" dirty="0">
              <a:solidFill>
                <a:schemeClr val="tx1"/>
              </a:solidFill>
              <a:latin typeface="Arial"/>
              <a:cs typeface="Arial"/>
            </a:endParaRPr>
          </a:p>
        </p:txBody>
      </p:sp>
    </p:spTree>
    <p:extLst>
      <p:ext uri="{BB962C8B-B14F-4D97-AF65-F5344CB8AC3E}">
        <p14:creationId xmlns:p14="http://schemas.microsoft.com/office/powerpoint/2010/main" val="1575265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err="1">
                <a:solidFill>
                  <a:schemeClr val="tx1"/>
                </a:solidFill>
                <a:latin typeface="Arial"/>
                <a:cs typeface="Arial"/>
              </a:rPr>
              <a:t>JOptimizer</a:t>
            </a:r>
            <a:r>
              <a:rPr lang="en-US" dirty="0">
                <a:latin typeface="Arial"/>
                <a:cs typeface="Arial"/>
              </a:rPr>
              <a:t> - </a:t>
            </a:r>
            <a:r>
              <a:rPr lang="en-GB" dirty="0">
                <a:latin typeface="Arial"/>
                <a:cs typeface="Arial"/>
              </a:rPr>
              <a:t>Answers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r>
              <a:rPr lang="en-GB" dirty="0">
                <a:solidFill>
                  <a:schemeClr val="accent1"/>
                </a:solidFill>
                <a:latin typeface="Arial"/>
                <a:cs typeface="Arial"/>
              </a:rPr>
              <a:t>True or False</a:t>
            </a:r>
            <a:r>
              <a:rPr lang="en-GB" dirty="0">
                <a:solidFill>
                  <a:schemeClr val="tx1"/>
                </a:solidFill>
                <a:latin typeface="Arial"/>
                <a:cs typeface="Arial"/>
              </a:rPr>
              <a:t> We can find </a:t>
            </a:r>
            <a:r>
              <a:rPr lang="en-US" dirty="0">
                <a:solidFill>
                  <a:schemeClr val="tx1"/>
                </a:solidFill>
                <a:latin typeface="Arial"/>
                <a:cs typeface="Arial"/>
              </a:rPr>
              <a:t>migration scripts, SQL stored procedures and OP Pro Manager views in /opt/Jigsaw/Library/Jmineops/ folder. </a:t>
            </a:r>
            <a:r>
              <a:rPr lang="en-US" dirty="0">
                <a:solidFill>
                  <a:schemeClr val="accent5"/>
                </a:solidFill>
                <a:latin typeface="Arial"/>
                <a:cs typeface="Arial"/>
              </a:rPr>
              <a:t>False, </a:t>
            </a:r>
            <a:r>
              <a:rPr lang="en-GB" dirty="0">
                <a:solidFill>
                  <a:schemeClr val="accent5"/>
                </a:solidFill>
                <a:latin typeface="Arial"/>
                <a:cs typeface="Arial"/>
              </a:rPr>
              <a:t>We can find </a:t>
            </a:r>
            <a:r>
              <a:rPr lang="en-US" dirty="0">
                <a:solidFill>
                  <a:schemeClr val="accent5"/>
                </a:solidFill>
                <a:latin typeface="Arial"/>
                <a:cs typeface="Arial"/>
              </a:rPr>
              <a:t>migration scripts, SQL stored procedures and database views in /opt/Jigsaw/Library/Jmineops/ folder.</a:t>
            </a:r>
            <a:endParaRPr lang="en-GB" dirty="0">
              <a:solidFill>
                <a:schemeClr val="accent5"/>
              </a:solidFill>
              <a:latin typeface="Arial"/>
              <a:cs typeface="Arial"/>
            </a:endParaRPr>
          </a:p>
          <a:p>
            <a:pPr marL="342900" indent="-34290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t>OP Pro Manager uses the </a:t>
            </a:r>
            <a:r>
              <a:rPr lang="en-US" dirty="0" err="1"/>
              <a:t>display_selectors</a:t>
            </a:r>
            <a:r>
              <a:rPr lang="en-US" dirty="0"/>
              <a:t> table</a:t>
            </a:r>
            <a:r>
              <a:rPr lang="en-US" dirty="0">
                <a:solidFill>
                  <a:schemeClr val="tx1"/>
                </a:solidFill>
                <a:latin typeface="Arial"/>
                <a:cs typeface="Arial"/>
              </a:rPr>
              <a:t>. </a:t>
            </a:r>
            <a:r>
              <a:rPr lang="en-US" dirty="0">
                <a:solidFill>
                  <a:schemeClr val="accent5"/>
                </a:solidFill>
                <a:latin typeface="Arial"/>
                <a:cs typeface="Arial"/>
              </a:rPr>
              <a:t>True.</a:t>
            </a:r>
            <a:endParaRPr lang="en-GB" dirty="0">
              <a:solidFill>
                <a:schemeClr val="accent5"/>
              </a:solidFill>
              <a:latin typeface="Arial"/>
              <a:cs typeface="Arial"/>
            </a:endParaRP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t>We directly instantiate Gnome/GTK objects. </a:t>
            </a:r>
            <a:r>
              <a:rPr lang="en-US" dirty="0">
                <a:solidFill>
                  <a:schemeClr val="accent5"/>
                </a:solidFill>
              </a:rPr>
              <a:t>False, we create instances from the classes defined in the </a:t>
            </a:r>
            <a:r>
              <a:rPr lang="en-US" dirty="0" err="1">
                <a:solidFill>
                  <a:schemeClr val="accent5"/>
                </a:solidFill>
              </a:rPr>
              <a:t>gtk_widgets.rb</a:t>
            </a:r>
            <a:r>
              <a:rPr lang="en-US" dirty="0">
                <a:solidFill>
                  <a:schemeClr val="accent5"/>
                </a:solidFill>
              </a:rPr>
              <a:t> files</a:t>
            </a:r>
            <a:r>
              <a:rPr lang="en-US" dirty="0">
                <a:solidFill>
                  <a:schemeClr val="accent5"/>
                </a:solidFill>
                <a:latin typeface="Arial"/>
                <a:cs typeface="Arial"/>
              </a:rPr>
              <a:t>.</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solidFill>
                  <a:schemeClr val="tx1"/>
                </a:solidFill>
                <a:latin typeface="Arial"/>
                <a:cs typeface="Arial"/>
              </a:rPr>
              <a:t>r</a:t>
            </a:r>
            <a:r>
              <a:rPr lang="en-US" dirty="0"/>
              <a:t>b.xml files are XML-based tags that are used to help layout the widgets within the panel</a:t>
            </a:r>
            <a:r>
              <a:rPr lang="en-US" dirty="0">
                <a:solidFill>
                  <a:schemeClr val="tx1"/>
                </a:solidFill>
                <a:latin typeface="Arial"/>
                <a:cs typeface="Arial"/>
              </a:rPr>
              <a:t>. </a:t>
            </a:r>
            <a:r>
              <a:rPr lang="en-US" dirty="0">
                <a:solidFill>
                  <a:schemeClr val="accent5"/>
                </a:solidFill>
                <a:latin typeface="Arial"/>
                <a:cs typeface="Arial"/>
              </a:rPr>
              <a:t>True.</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t>JSPanel </a:t>
            </a:r>
            <a:r>
              <a:rPr lang="en-AU" dirty="0"/>
              <a:t>s</a:t>
            </a:r>
            <a:r>
              <a:rPr lang="en-AU" sz="1600" dirty="0"/>
              <a:t>ymbols are like global variables</a:t>
            </a:r>
            <a:r>
              <a:rPr lang="en-US" dirty="0">
                <a:solidFill>
                  <a:schemeClr val="tx1"/>
                </a:solidFill>
                <a:latin typeface="Arial"/>
                <a:cs typeface="Arial"/>
              </a:rPr>
              <a:t>. </a:t>
            </a:r>
            <a:r>
              <a:rPr lang="en-US" dirty="0">
                <a:solidFill>
                  <a:schemeClr val="accent5"/>
                </a:solidFill>
                <a:latin typeface="Arial"/>
                <a:cs typeface="Arial"/>
              </a:rPr>
              <a:t>True.</a:t>
            </a:r>
            <a:endParaRPr lang="en-GB" dirty="0">
              <a:solidFill>
                <a:schemeClr val="accent5"/>
              </a:solidFill>
              <a:latin typeface="Arial"/>
              <a:cs typeface="Arial"/>
            </a:endParaRPr>
          </a:p>
          <a:p>
            <a:pPr marL="0" indent="0">
              <a:buNone/>
            </a:pPr>
            <a:endParaRPr lang="en-GB" dirty="0">
              <a:solidFill>
                <a:schemeClr val="tx1"/>
              </a:solidFill>
              <a:latin typeface="Arial"/>
              <a:cs typeface="Arial"/>
            </a:endParaRPr>
          </a:p>
        </p:txBody>
      </p:sp>
    </p:spTree>
    <p:extLst>
      <p:ext uri="{BB962C8B-B14F-4D97-AF65-F5344CB8AC3E}">
        <p14:creationId xmlns:p14="http://schemas.microsoft.com/office/powerpoint/2010/main" val="483120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0"/>
          </p:nvPr>
        </p:nvSpPr>
        <p:spPr/>
        <p:txBody>
          <a:bodyPr/>
          <a:lstStyle/>
          <a:p>
            <a:r>
              <a:rPr lang="en-US" dirty="0"/>
              <a:t>/opt/Jigsaw/Library…</a:t>
            </a:r>
          </a:p>
        </p:txBody>
      </p:sp>
      <p:sp>
        <p:nvSpPr>
          <p:cNvPr id="5" name="Title 4"/>
          <p:cNvSpPr>
            <a:spLocks noGrp="1"/>
          </p:cNvSpPr>
          <p:nvPr>
            <p:ph type="title"/>
          </p:nvPr>
        </p:nvSpPr>
        <p:spPr/>
        <p:txBody>
          <a:bodyPr/>
          <a:lstStyle/>
          <a:p>
            <a:r>
              <a:rPr lang="en-US" dirty="0" err="1"/>
              <a:t>MineOPS</a:t>
            </a:r>
            <a:r>
              <a:rPr lang="en-US" dirty="0"/>
              <a:t> Mine Map / Playback</a:t>
            </a:r>
          </a:p>
        </p:txBody>
      </p:sp>
      <p:sp>
        <p:nvSpPr>
          <p:cNvPr id="11" name="Content Placeholder 10"/>
          <p:cNvSpPr>
            <a:spLocks noGrp="1"/>
          </p:cNvSpPr>
          <p:nvPr>
            <p:ph sz="quarter" idx="21"/>
          </p:nvPr>
        </p:nvSpPr>
        <p:spPr/>
        <p:txBody>
          <a:bodyPr/>
          <a:lstStyle/>
          <a:p>
            <a:r>
              <a:rPr lang="en-US" dirty="0" err="1"/>
              <a:t>jminegraph</a:t>
            </a:r>
            <a:r>
              <a:rPr lang="en-US" dirty="0"/>
              <a:t>/app/views</a:t>
            </a:r>
          </a:p>
          <a:p>
            <a:r>
              <a:rPr lang="en-US" dirty="0" err="1">
                <a:solidFill>
                  <a:schemeClr val="bg1">
                    <a:lumMod val="85000"/>
                  </a:schemeClr>
                </a:solidFill>
              </a:rPr>
              <a:t>jminegraph</a:t>
            </a:r>
            <a:r>
              <a:rPr lang="en-US" dirty="0">
                <a:solidFill>
                  <a:schemeClr val="bg1">
                    <a:lumMod val="85000"/>
                  </a:schemeClr>
                </a:solidFill>
              </a:rPr>
              <a:t>/app/controllers</a:t>
            </a:r>
          </a:p>
          <a:p>
            <a:r>
              <a:rPr lang="en-US" dirty="0" err="1">
                <a:solidFill>
                  <a:schemeClr val="bg1">
                    <a:lumMod val="85000"/>
                  </a:schemeClr>
                </a:solidFill>
              </a:rPr>
              <a:t>jminegraph</a:t>
            </a:r>
            <a:r>
              <a:rPr lang="en-US" dirty="0">
                <a:solidFill>
                  <a:schemeClr val="bg1">
                    <a:lumMod val="85000"/>
                  </a:schemeClr>
                </a:solidFill>
              </a:rPr>
              <a:t>/app/widgets</a:t>
            </a:r>
          </a:p>
          <a:p>
            <a:r>
              <a:rPr lang="en-US" dirty="0" err="1">
                <a:solidFill>
                  <a:schemeClr val="tx2">
                    <a:lumMod val="75000"/>
                  </a:schemeClr>
                </a:solidFill>
              </a:rPr>
              <a:t>jminegraph</a:t>
            </a:r>
            <a:r>
              <a:rPr lang="en-US" dirty="0">
                <a:solidFill>
                  <a:schemeClr val="tx2">
                    <a:lumMod val="75000"/>
                  </a:schemeClr>
                </a:solidFill>
              </a:rPr>
              <a:t>/app/widgets/painters</a:t>
            </a:r>
          </a:p>
          <a:p>
            <a:r>
              <a:rPr lang="en-US" dirty="0" err="1">
                <a:solidFill>
                  <a:schemeClr val="bg1">
                    <a:lumMod val="85000"/>
                  </a:schemeClr>
                </a:solidFill>
              </a:rPr>
              <a:t>jmineops</a:t>
            </a:r>
            <a:endParaRPr lang="en-US" dirty="0">
              <a:solidFill>
                <a:schemeClr val="bg1">
                  <a:lumMod val="85000"/>
                </a:schemeClr>
              </a:solidFill>
            </a:endParaRPr>
          </a:p>
          <a:p>
            <a:r>
              <a:rPr lang="en-US" dirty="0"/>
              <a:t>ruby/models</a:t>
            </a:r>
          </a:p>
          <a:p>
            <a:r>
              <a:rPr lang="en-US" dirty="0">
                <a:solidFill>
                  <a:schemeClr val="bg1">
                    <a:lumMod val="85000"/>
                  </a:schemeClr>
                </a:solidFill>
              </a:rPr>
              <a:t>ruby/</a:t>
            </a:r>
            <a:r>
              <a:rPr lang="en-US" dirty="0" err="1">
                <a:solidFill>
                  <a:schemeClr val="bg1">
                    <a:lumMod val="85000"/>
                  </a:schemeClr>
                </a:solidFill>
              </a:rPr>
              <a:t>jspanel</a:t>
            </a:r>
            <a:endParaRPr lang="en-US" dirty="0">
              <a:solidFill>
                <a:schemeClr val="bg1">
                  <a:lumMod val="85000"/>
                </a:schemeClr>
              </a:solidFill>
            </a:endParaRPr>
          </a:p>
        </p:txBody>
      </p:sp>
      <p:pic>
        <p:nvPicPr>
          <p:cNvPr id="3" name="Picture 2"/>
          <p:cNvPicPr>
            <a:picLocks noChangeAspect="1"/>
          </p:cNvPicPr>
          <p:nvPr/>
        </p:nvPicPr>
        <p:blipFill>
          <a:blip r:embed="rId2"/>
          <a:stretch>
            <a:fillRect/>
          </a:stretch>
        </p:blipFill>
        <p:spPr>
          <a:xfrm>
            <a:off x="5362389" y="1388125"/>
            <a:ext cx="4999271" cy="36826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2677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0"/>
          </p:nvPr>
        </p:nvSpPr>
        <p:spPr/>
        <p:txBody>
          <a:bodyPr/>
          <a:lstStyle/>
          <a:p>
            <a:r>
              <a:rPr lang="en-US" dirty="0"/>
              <a:t>/opt/Jigsaw/Library…</a:t>
            </a:r>
          </a:p>
        </p:txBody>
      </p:sp>
      <p:sp>
        <p:nvSpPr>
          <p:cNvPr id="5" name="Title 4"/>
          <p:cNvSpPr>
            <a:spLocks noGrp="1"/>
          </p:cNvSpPr>
          <p:nvPr>
            <p:ph type="title"/>
          </p:nvPr>
        </p:nvSpPr>
        <p:spPr/>
        <p:txBody>
          <a:bodyPr/>
          <a:lstStyle/>
          <a:p>
            <a:r>
              <a:rPr lang="en-US" dirty="0" err="1"/>
              <a:t>JSPanel</a:t>
            </a:r>
            <a:r>
              <a:rPr lang="en-US" dirty="0"/>
              <a:t> Code Locations</a:t>
            </a:r>
          </a:p>
        </p:txBody>
      </p:sp>
      <p:sp>
        <p:nvSpPr>
          <p:cNvPr id="11" name="Content Placeholder 10"/>
          <p:cNvSpPr>
            <a:spLocks noGrp="1"/>
          </p:cNvSpPr>
          <p:nvPr>
            <p:ph sz="quarter" idx="21"/>
          </p:nvPr>
        </p:nvSpPr>
        <p:spPr/>
        <p:txBody>
          <a:bodyPr/>
          <a:lstStyle/>
          <a:p>
            <a:r>
              <a:rPr lang="en-US" dirty="0" err="1">
                <a:solidFill>
                  <a:schemeClr val="bg1">
                    <a:lumMod val="85000"/>
                  </a:schemeClr>
                </a:solidFill>
              </a:rPr>
              <a:t>jminegraph</a:t>
            </a:r>
            <a:r>
              <a:rPr lang="en-US" dirty="0">
                <a:solidFill>
                  <a:schemeClr val="bg1">
                    <a:lumMod val="85000"/>
                  </a:schemeClr>
                </a:solidFill>
              </a:rPr>
              <a:t>/app/views</a:t>
            </a:r>
          </a:p>
          <a:p>
            <a:r>
              <a:rPr lang="en-US" dirty="0" err="1">
                <a:solidFill>
                  <a:schemeClr val="bg1">
                    <a:lumMod val="85000"/>
                  </a:schemeClr>
                </a:solidFill>
              </a:rPr>
              <a:t>jminegraph</a:t>
            </a:r>
            <a:r>
              <a:rPr lang="en-US" dirty="0">
                <a:solidFill>
                  <a:schemeClr val="bg1">
                    <a:lumMod val="85000"/>
                  </a:schemeClr>
                </a:solidFill>
              </a:rPr>
              <a:t>/app/controllers</a:t>
            </a:r>
          </a:p>
          <a:p>
            <a:r>
              <a:rPr lang="en-US" dirty="0" err="1">
                <a:solidFill>
                  <a:schemeClr val="bg1">
                    <a:lumMod val="85000"/>
                  </a:schemeClr>
                </a:solidFill>
              </a:rPr>
              <a:t>jminegraph</a:t>
            </a:r>
            <a:r>
              <a:rPr lang="en-US" dirty="0">
                <a:solidFill>
                  <a:schemeClr val="bg1">
                    <a:lumMod val="85000"/>
                  </a:schemeClr>
                </a:solidFill>
              </a:rPr>
              <a:t>/app/widgets</a:t>
            </a:r>
          </a:p>
          <a:p>
            <a:r>
              <a:rPr lang="en-US" dirty="0" err="1"/>
              <a:t>jminegraph</a:t>
            </a:r>
            <a:r>
              <a:rPr lang="en-US" dirty="0"/>
              <a:t>/app/widgets/painters</a:t>
            </a:r>
          </a:p>
          <a:p>
            <a:r>
              <a:rPr lang="en-US" dirty="0" err="1">
                <a:solidFill>
                  <a:schemeClr val="bg1">
                    <a:lumMod val="85000"/>
                  </a:schemeClr>
                </a:solidFill>
              </a:rPr>
              <a:t>jmineops</a:t>
            </a:r>
            <a:endParaRPr lang="en-US" dirty="0">
              <a:solidFill>
                <a:schemeClr val="bg1">
                  <a:lumMod val="85000"/>
                </a:schemeClr>
              </a:solidFill>
            </a:endParaRPr>
          </a:p>
          <a:p>
            <a:r>
              <a:rPr lang="en-US" dirty="0"/>
              <a:t>ruby/models</a:t>
            </a:r>
          </a:p>
          <a:p>
            <a:r>
              <a:rPr lang="en-US" dirty="0"/>
              <a:t>ruby/</a:t>
            </a:r>
            <a:r>
              <a:rPr lang="en-US" dirty="0" err="1"/>
              <a:t>jspanel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977"/>
          <a:stretch/>
        </p:blipFill>
        <p:spPr>
          <a:xfrm>
            <a:off x="5596356" y="1468395"/>
            <a:ext cx="4764905" cy="33714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290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0"/>
          </p:nvPr>
        </p:nvSpPr>
        <p:spPr/>
        <p:txBody>
          <a:bodyPr/>
          <a:lstStyle/>
          <a:p>
            <a:r>
              <a:rPr lang="en-US" dirty="0"/>
              <a:t>/opt/Jigsaw/Library…</a:t>
            </a:r>
          </a:p>
        </p:txBody>
      </p:sp>
      <p:sp>
        <p:nvSpPr>
          <p:cNvPr id="5" name="Title 4"/>
          <p:cNvSpPr>
            <a:spLocks noGrp="1"/>
          </p:cNvSpPr>
          <p:nvPr>
            <p:ph type="title"/>
          </p:nvPr>
        </p:nvSpPr>
        <p:spPr/>
        <p:txBody>
          <a:bodyPr/>
          <a:lstStyle/>
          <a:p>
            <a:r>
              <a:rPr lang="en-US" dirty="0"/>
              <a:t>Database Code Locations</a:t>
            </a:r>
          </a:p>
        </p:txBody>
      </p:sp>
      <p:sp>
        <p:nvSpPr>
          <p:cNvPr id="11" name="Content Placeholder 10"/>
          <p:cNvSpPr>
            <a:spLocks noGrp="1"/>
          </p:cNvSpPr>
          <p:nvPr>
            <p:ph sz="quarter" idx="21"/>
          </p:nvPr>
        </p:nvSpPr>
        <p:spPr/>
        <p:txBody>
          <a:bodyPr/>
          <a:lstStyle/>
          <a:p>
            <a:r>
              <a:rPr lang="en-US" dirty="0" err="1">
                <a:solidFill>
                  <a:schemeClr val="bg1">
                    <a:lumMod val="85000"/>
                  </a:schemeClr>
                </a:solidFill>
              </a:rPr>
              <a:t>jminegraph</a:t>
            </a:r>
            <a:r>
              <a:rPr lang="en-US" dirty="0">
                <a:solidFill>
                  <a:schemeClr val="bg1">
                    <a:lumMod val="85000"/>
                  </a:schemeClr>
                </a:solidFill>
              </a:rPr>
              <a:t>/app/views</a:t>
            </a:r>
          </a:p>
          <a:p>
            <a:r>
              <a:rPr lang="en-US" dirty="0" err="1">
                <a:solidFill>
                  <a:schemeClr val="bg1">
                    <a:lumMod val="85000"/>
                  </a:schemeClr>
                </a:solidFill>
              </a:rPr>
              <a:t>jminegraph</a:t>
            </a:r>
            <a:r>
              <a:rPr lang="en-US" dirty="0">
                <a:solidFill>
                  <a:schemeClr val="bg1">
                    <a:lumMod val="85000"/>
                  </a:schemeClr>
                </a:solidFill>
              </a:rPr>
              <a:t>/app/controllers</a:t>
            </a:r>
          </a:p>
          <a:p>
            <a:r>
              <a:rPr lang="en-US" dirty="0" err="1">
                <a:solidFill>
                  <a:schemeClr val="bg1">
                    <a:lumMod val="85000"/>
                  </a:schemeClr>
                </a:solidFill>
              </a:rPr>
              <a:t>jminegraph</a:t>
            </a:r>
            <a:r>
              <a:rPr lang="en-US" dirty="0">
                <a:solidFill>
                  <a:schemeClr val="bg1">
                    <a:lumMod val="85000"/>
                  </a:schemeClr>
                </a:solidFill>
              </a:rPr>
              <a:t>/app/widgets</a:t>
            </a:r>
          </a:p>
          <a:p>
            <a:r>
              <a:rPr lang="en-US" dirty="0" err="1">
                <a:solidFill>
                  <a:schemeClr val="bg1">
                    <a:lumMod val="85000"/>
                  </a:schemeClr>
                </a:solidFill>
              </a:rPr>
              <a:t>jminegraph</a:t>
            </a:r>
            <a:r>
              <a:rPr lang="en-US" dirty="0">
                <a:solidFill>
                  <a:schemeClr val="bg1">
                    <a:lumMod val="85000"/>
                  </a:schemeClr>
                </a:solidFill>
              </a:rPr>
              <a:t>/app/widgets/painters</a:t>
            </a:r>
          </a:p>
          <a:p>
            <a:r>
              <a:rPr lang="en-US" dirty="0" err="1"/>
              <a:t>jmineops</a:t>
            </a:r>
            <a:endParaRPr lang="en-US" dirty="0"/>
          </a:p>
          <a:p>
            <a:r>
              <a:rPr lang="en-US" dirty="0">
                <a:solidFill>
                  <a:schemeClr val="bg1">
                    <a:lumMod val="85000"/>
                  </a:schemeClr>
                </a:solidFill>
              </a:rPr>
              <a:t>ruby/models</a:t>
            </a:r>
          </a:p>
          <a:p>
            <a:r>
              <a:rPr lang="en-US" dirty="0">
                <a:solidFill>
                  <a:schemeClr val="bg1">
                    <a:lumMod val="85000"/>
                  </a:schemeClr>
                </a:solidFill>
              </a:rPr>
              <a:t>ruby/</a:t>
            </a:r>
            <a:r>
              <a:rPr lang="en-US" dirty="0" err="1">
                <a:solidFill>
                  <a:schemeClr val="bg1">
                    <a:lumMod val="85000"/>
                  </a:schemeClr>
                </a:solidFill>
              </a:rPr>
              <a:t>jspanel</a:t>
            </a:r>
            <a:endParaRPr lang="en-US" dirty="0">
              <a:solidFill>
                <a:schemeClr val="bg1">
                  <a:lumMod val="85000"/>
                </a:schemeClr>
              </a:solidFill>
            </a:endParaRPr>
          </a:p>
        </p:txBody>
      </p:sp>
      <p:sp>
        <p:nvSpPr>
          <p:cNvPr id="13" name="Content Placeholder 12"/>
          <p:cNvSpPr>
            <a:spLocks noGrp="1"/>
          </p:cNvSpPr>
          <p:nvPr>
            <p:ph sz="quarter" idx="4294967295"/>
          </p:nvPr>
        </p:nvSpPr>
        <p:spPr>
          <a:xfrm>
            <a:off x="6445250" y="1838325"/>
            <a:ext cx="5746750" cy="3684588"/>
          </a:xfrm>
        </p:spPr>
        <p:txBody>
          <a:bodyPr/>
          <a:lstStyle/>
          <a:p>
            <a:pPr>
              <a:buFont typeface="Wingdings" panose="05000000000000000000" pitchFamily="2" charset="2"/>
              <a:buChar char="Ø"/>
            </a:pPr>
            <a:r>
              <a:rPr lang="en-US" sz="2800" dirty="0"/>
              <a:t>Migration scripts</a:t>
            </a:r>
          </a:p>
          <a:p>
            <a:pPr>
              <a:buFont typeface="Wingdings" panose="05000000000000000000" pitchFamily="2" charset="2"/>
              <a:buChar char="Ø"/>
            </a:pPr>
            <a:r>
              <a:rPr lang="en-US" sz="2800" dirty="0"/>
              <a:t>SQL stored procedures</a:t>
            </a:r>
          </a:p>
          <a:p>
            <a:pPr>
              <a:buFont typeface="Wingdings" panose="05000000000000000000" pitchFamily="2" charset="2"/>
              <a:buChar char="Ø"/>
            </a:pPr>
            <a:r>
              <a:rPr lang="en-US" sz="2800" dirty="0"/>
              <a:t>Database views</a:t>
            </a:r>
          </a:p>
        </p:txBody>
      </p:sp>
    </p:spTree>
    <p:extLst>
      <p:ext uri="{BB962C8B-B14F-4D97-AF65-F5344CB8AC3E}">
        <p14:creationId xmlns:p14="http://schemas.microsoft.com/office/powerpoint/2010/main" val="3464180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0"/>
          </p:nvPr>
        </p:nvSpPr>
        <p:spPr/>
        <p:txBody>
          <a:bodyPr/>
          <a:lstStyle/>
          <a:p>
            <a:r>
              <a:rPr lang="en-US" dirty="0"/>
              <a:t>/opt/Jigsaw/Library…</a:t>
            </a:r>
          </a:p>
        </p:txBody>
      </p:sp>
      <p:sp>
        <p:nvSpPr>
          <p:cNvPr id="5" name="Title 4"/>
          <p:cNvSpPr>
            <a:spLocks noGrp="1"/>
          </p:cNvSpPr>
          <p:nvPr>
            <p:ph type="title"/>
          </p:nvPr>
        </p:nvSpPr>
        <p:spPr/>
        <p:txBody>
          <a:bodyPr/>
          <a:lstStyle/>
          <a:p>
            <a:r>
              <a:rPr lang="en-US" dirty="0"/>
              <a:t>General </a:t>
            </a:r>
            <a:r>
              <a:rPr lang="en-US" dirty="0" err="1"/>
              <a:t>MineOPS</a:t>
            </a:r>
            <a:r>
              <a:rPr lang="en-US" dirty="0"/>
              <a:t> Views</a:t>
            </a:r>
          </a:p>
        </p:txBody>
      </p:sp>
      <p:sp>
        <p:nvSpPr>
          <p:cNvPr id="11" name="Content Placeholder 10"/>
          <p:cNvSpPr>
            <a:spLocks noGrp="1"/>
          </p:cNvSpPr>
          <p:nvPr>
            <p:ph sz="quarter" idx="21"/>
          </p:nvPr>
        </p:nvSpPr>
        <p:spPr/>
        <p:txBody>
          <a:bodyPr/>
          <a:lstStyle/>
          <a:p>
            <a:r>
              <a:rPr lang="en-US" dirty="0" err="1"/>
              <a:t>jminegraph</a:t>
            </a:r>
            <a:r>
              <a:rPr lang="en-US" dirty="0"/>
              <a:t>/app/views</a:t>
            </a:r>
          </a:p>
          <a:p>
            <a:r>
              <a:rPr lang="en-US" dirty="0" err="1"/>
              <a:t>jminegraph</a:t>
            </a:r>
            <a:r>
              <a:rPr lang="en-US" dirty="0"/>
              <a:t>/app/controllers</a:t>
            </a:r>
          </a:p>
          <a:p>
            <a:r>
              <a:rPr lang="en-US" dirty="0" err="1"/>
              <a:t>jminegraph</a:t>
            </a:r>
            <a:r>
              <a:rPr lang="en-US" dirty="0"/>
              <a:t>/app/widgets</a:t>
            </a:r>
          </a:p>
          <a:p>
            <a:r>
              <a:rPr lang="en-US" dirty="0" err="1">
                <a:solidFill>
                  <a:schemeClr val="bg1">
                    <a:lumMod val="85000"/>
                  </a:schemeClr>
                </a:solidFill>
              </a:rPr>
              <a:t>jminegraph</a:t>
            </a:r>
            <a:r>
              <a:rPr lang="en-US" dirty="0">
                <a:solidFill>
                  <a:schemeClr val="bg1">
                    <a:lumMod val="85000"/>
                  </a:schemeClr>
                </a:solidFill>
              </a:rPr>
              <a:t>/app/widgets/painters</a:t>
            </a:r>
          </a:p>
          <a:p>
            <a:r>
              <a:rPr lang="en-US" dirty="0" err="1">
                <a:solidFill>
                  <a:schemeClr val="bg1">
                    <a:lumMod val="85000"/>
                  </a:schemeClr>
                </a:solidFill>
              </a:rPr>
              <a:t>jmineops</a:t>
            </a:r>
            <a:endParaRPr lang="en-US" dirty="0">
              <a:solidFill>
                <a:schemeClr val="bg1">
                  <a:lumMod val="85000"/>
                </a:schemeClr>
              </a:solidFill>
            </a:endParaRPr>
          </a:p>
          <a:p>
            <a:r>
              <a:rPr lang="en-US" dirty="0"/>
              <a:t>ruby/models</a:t>
            </a:r>
          </a:p>
          <a:p>
            <a:r>
              <a:rPr lang="en-US" dirty="0">
                <a:solidFill>
                  <a:schemeClr val="bg1">
                    <a:lumMod val="85000"/>
                  </a:schemeClr>
                </a:solidFill>
              </a:rPr>
              <a:t>ruby/</a:t>
            </a:r>
            <a:r>
              <a:rPr lang="en-US" dirty="0" err="1">
                <a:solidFill>
                  <a:schemeClr val="bg1">
                    <a:lumMod val="85000"/>
                  </a:schemeClr>
                </a:solidFill>
              </a:rPr>
              <a:t>jspanel</a:t>
            </a:r>
            <a:endParaRPr lang="en-US" dirty="0">
              <a:solidFill>
                <a:schemeClr val="bg1">
                  <a:lumMod val="85000"/>
                </a:schemeClr>
              </a:solidFill>
            </a:endParaRPr>
          </a:p>
        </p:txBody>
      </p:sp>
      <p:pic>
        <p:nvPicPr>
          <p:cNvPr id="3" name="Picture 2"/>
          <p:cNvPicPr>
            <a:picLocks noChangeAspect="1"/>
          </p:cNvPicPr>
          <p:nvPr/>
        </p:nvPicPr>
        <p:blipFill>
          <a:blip r:embed="rId2"/>
          <a:stretch>
            <a:fillRect/>
          </a:stretch>
        </p:blipFill>
        <p:spPr>
          <a:xfrm>
            <a:off x="5468718" y="1143001"/>
            <a:ext cx="4889840" cy="4572001"/>
          </a:xfrm>
          <a:prstGeom prst="rect">
            <a:avLst/>
          </a:prstGeom>
          <a:ln>
            <a:noFill/>
          </a:ln>
          <a:effectLst>
            <a:outerShdw blurRad="190500" algn="tl" rotWithShape="0">
              <a:srgbClr val="000000">
                <a:alpha val="70000"/>
              </a:srgbClr>
            </a:outerShdw>
          </a:effectLst>
        </p:spPr>
      </p:pic>
      <p:sp>
        <p:nvSpPr>
          <p:cNvPr id="2" name="TextBox 1"/>
          <p:cNvSpPr txBox="1"/>
          <p:nvPr/>
        </p:nvSpPr>
        <p:spPr>
          <a:xfrm>
            <a:off x="1807379" y="4010790"/>
            <a:ext cx="3759990" cy="1200329"/>
          </a:xfrm>
          <a:prstGeom prst="rect">
            <a:avLst/>
          </a:prstGeom>
          <a:noFill/>
        </p:spPr>
        <p:txBody>
          <a:bodyPr wrap="square" rtlCol="0">
            <a:spAutoFit/>
          </a:bodyPr>
          <a:lstStyle/>
          <a:p>
            <a:r>
              <a:rPr lang="en-AU" b="1" dirty="0"/>
              <a:t>View:</a:t>
            </a:r>
            <a:r>
              <a:rPr lang="en-AU" dirty="0"/>
              <a:t> layout of visual elements</a:t>
            </a:r>
          </a:p>
          <a:p>
            <a:r>
              <a:rPr lang="en-AU" b="1" dirty="0"/>
              <a:t>Controller:</a:t>
            </a:r>
            <a:r>
              <a:rPr lang="en-AU" dirty="0"/>
              <a:t> Logic</a:t>
            </a:r>
          </a:p>
          <a:p>
            <a:r>
              <a:rPr lang="en-AU" b="1" dirty="0"/>
              <a:t>Widgets:</a:t>
            </a:r>
            <a:r>
              <a:rPr lang="en-AU" dirty="0"/>
              <a:t> Elements </a:t>
            </a:r>
            <a:r>
              <a:rPr lang="en-AU" dirty="0" err="1"/>
              <a:t>eg</a:t>
            </a:r>
            <a:r>
              <a:rPr lang="en-AU" dirty="0"/>
              <a:t>. buttons</a:t>
            </a:r>
          </a:p>
          <a:p>
            <a:r>
              <a:rPr lang="en-AU" b="1" dirty="0"/>
              <a:t>Models:</a:t>
            </a:r>
            <a:r>
              <a:rPr lang="en-AU" dirty="0"/>
              <a:t> Data being shown</a:t>
            </a:r>
          </a:p>
        </p:txBody>
      </p:sp>
    </p:spTree>
    <p:extLst>
      <p:ext uri="{BB962C8B-B14F-4D97-AF65-F5344CB8AC3E}">
        <p14:creationId xmlns:p14="http://schemas.microsoft.com/office/powerpoint/2010/main" val="94910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isValidatorEnabled":false,"isLocked":false,"elementsMetadata":[],"slideId":"638013797448130541","enableDocumentContentUpdater":false,"version":"2.0"}]]></TemplafySlideTemplateConfiguration>
</file>

<file path=customXml/item10.xml><?xml version="1.0" encoding="utf-8"?>
<TemplafySlideFormConfiguration><![CDATA[{"formFields":[],"formDataEntries":[]}]]></TemplafySlideFormConfiguration>
</file>

<file path=customXml/item11.xml><?xml version="1.0" encoding="utf-8"?>
<TemplafyTemplateConfiguration><![CDATA[{"elementsMetadata":[],"transformationConfigurations":[],"templateName":"Hexagon Blank","templateDescription":"","enableDocumentContentUpdater":false,"version":"2.0"}]]></TemplafyTemplateConfiguration>
</file>

<file path=customXml/item12.xml><?xml version="1.0" encoding="utf-8"?>
<TemplafySlideTemplateConfiguration><![CDATA[{"slideVersion":1,"isValidatorEnabled":false,"isLocked":false,"elementsMetadata":[],"slideId":"638013797448138910","enableDocumentContentUpdater":false,"version":"2.0"}]]></TemplafySlideTemplateConfiguration>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TemplafySlideTemplateConfiguration><![CDATA[{"slideVersion":1,"isValidatorEnabled":false,"isLocked":false,"elementsMetadata":[],"slideId":"638013797448060512","enableDocumentContentUpdater":false,"version":"2.0"}]]></TemplafySlideTemplateConfiguration>
</file>

<file path=customXml/item6.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7.xml><?xml version="1.0" encoding="utf-8"?>
<TemplafySlideFormConfiguration><![CDATA[{"formFields":[],"formDataEntries":[]}]]></TemplafySlideFormConfiguration>
</file>

<file path=customXml/item8.xml><?xml version="1.0" encoding="utf-8"?>
<TemplafyFormConfiguration><![CDATA[{"formFields":[],"formDataEntries":[]}]]></TemplafyForm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86448488-CD57-427B-82C0-B5E1AEB9B3F0}">
  <ds:schemaRefs/>
</ds:datastoreItem>
</file>

<file path=customXml/itemProps10.xml><?xml version="1.0" encoding="utf-8"?>
<ds:datastoreItem xmlns:ds="http://schemas.openxmlformats.org/officeDocument/2006/customXml" ds:itemID="{1FEF7E43-1B36-4612-ACF8-0B462E5212DD}">
  <ds:schemaRefs/>
</ds:datastoreItem>
</file>

<file path=customXml/itemProps11.xml><?xml version="1.0" encoding="utf-8"?>
<ds:datastoreItem xmlns:ds="http://schemas.openxmlformats.org/officeDocument/2006/customXml" ds:itemID="{0CC40518-738D-4AC5-BC45-2A7B87381AD0}">
  <ds:schemaRefs/>
</ds:datastoreItem>
</file>

<file path=customXml/itemProps12.xml><?xml version="1.0" encoding="utf-8"?>
<ds:datastoreItem xmlns:ds="http://schemas.openxmlformats.org/officeDocument/2006/customXml" ds:itemID="{2C686BFD-F092-4B21-A66B-55EE9ABFEA54}">
  <ds:schemaRefs/>
</ds:datastoreItem>
</file>

<file path=customXml/itemProps2.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3.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5.xml><?xml version="1.0" encoding="utf-8"?>
<ds:datastoreItem xmlns:ds="http://schemas.openxmlformats.org/officeDocument/2006/customXml" ds:itemID="{54265C0A-1840-4D90-A2E1-4F879848AB7C}">
  <ds:schemaRefs/>
</ds:datastoreItem>
</file>

<file path=customXml/itemProps6.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7.xml><?xml version="1.0" encoding="utf-8"?>
<ds:datastoreItem xmlns:ds="http://schemas.openxmlformats.org/officeDocument/2006/customXml" ds:itemID="{0E79E423-1C38-4076-937B-2170927B6C37}">
  <ds:schemaRefs/>
</ds:datastoreItem>
</file>

<file path=customXml/itemProps8.xml><?xml version="1.0" encoding="utf-8"?>
<ds:datastoreItem xmlns:ds="http://schemas.openxmlformats.org/officeDocument/2006/customXml" ds:itemID="{A8A439ED-2598-409A-B23C-471E34407B12}">
  <ds:schemaRefs/>
</ds:datastoreItem>
</file>

<file path=customXml/itemProps9.xml><?xml version="1.0" encoding="utf-8"?>
<ds:datastoreItem xmlns:ds="http://schemas.openxmlformats.org/officeDocument/2006/customXml" ds:itemID="{A8CC7CD2-DFF0-4E2E-8A4D-47D2CBDC57A2}">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502</TotalTime>
  <Words>6595</Words>
  <Application>Microsoft Office PowerPoint</Application>
  <PresentationFormat>Widescreen</PresentationFormat>
  <Paragraphs>692</Paragraphs>
  <Slides>53</Slides>
  <Notes>32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53</vt:i4>
      </vt:variant>
    </vt:vector>
  </HeadingPairs>
  <TitlesOfParts>
    <vt:vector size="62" baseType="lpstr">
      <vt:lpstr>Arial</vt:lpstr>
      <vt:lpstr>Calibri</vt:lpstr>
      <vt:lpstr>Consolas</vt:lpstr>
      <vt:lpstr>Open Sans Light</vt:lpstr>
      <vt:lpstr>System Font Regular</vt:lpstr>
      <vt:lpstr>Wingdings</vt:lpstr>
      <vt:lpstr>Office Theme</vt:lpstr>
      <vt:lpstr>2_Dark Theme</vt:lpstr>
      <vt:lpstr>Custom Design</vt:lpstr>
      <vt:lpstr>PowerPoint Presentation</vt:lpstr>
      <vt:lpstr>Purpose</vt:lpstr>
      <vt:lpstr>Code Tour Agenda</vt:lpstr>
      <vt:lpstr>Ruby Code Locations</vt:lpstr>
      <vt:lpstr>General MineOPS Views</vt:lpstr>
      <vt:lpstr>MineOPS Mine Map / Playback</vt:lpstr>
      <vt:lpstr>JSPanel Code Locations</vt:lpstr>
      <vt:lpstr>Database Code Locations</vt:lpstr>
      <vt:lpstr>General MineOPS Views</vt:lpstr>
      <vt:lpstr>General MineOPS Views</vt:lpstr>
      <vt:lpstr>General MineOPS Views</vt:lpstr>
      <vt:lpstr>General MineOPS Views</vt:lpstr>
      <vt:lpstr>General MineOPS Views</vt:lpstr>
      <vt:lpstr>General MineOPS Views</vt:lpstr>
      <vt:lpstr>General MineOPS Views</vt:lpstr>
      <vt:lpstr>General MineOPS Views</vt:lpstr>
      <vt:lpstr>Gnome UI Widgets (gtk_widgets)</vt:lpstr>
      <vt:lpstr>Gnome UI Widgets (gtk_widgets)</vt:lpstr>
      <vt:lpstr>JSPanel &amp; rb.xml files</vt:lpstr>
      <vt:lpstr>JSPanel &amp; rb.xml files</vt:lpstr>
      <vt:lpstr>JSPanel layout (rb.xml)</vt:lpstr>
      <vt:lpstr>JSPanel layout (rb.xml)</vt:lpstr>
      <vt:lpstr>JSPanel layout (rb.xml)</vt:lpstr>
      <vt:lpstr>JSPanel layout (rb.xml)</vt:lpstr>
      <vt:lpstr>JSPanel layout (truck_status_menu.rb.xml)</vt:lpstr>
      <vt:lpstr>JSPanel layout (truck_status_menu.rb.xml)</vt:lpstr>
      <vt:lpstr>JSPanel layout (truck_status_menu.rb.xml)</vt:lpstr>
      <vt:lpstr>JSPanel layout (truck_status_menu.rb.xml)</vt:lpstr>
      <vt:lpstr>Gtk_widgets: creating UI widgets</vt:lpstr>
      <vt:lpstr>Gtk_widgets: creating UI widgets</vt:lpstr>
      <vt:lpstr>More examples with buttons - actions</vt:lpstr>
      <vt:lpstr>More examples with buttons - cloning</vt:lpstr>
      <vt:lpstr>More examples with buttons - cloning</vt:lpstr>
      <vt:lpstr>More examples with buttons - cloning</vt:lpstr>
      <vt:lpstr>Panels</vt:lpstr>
      <vt:lpstr>Panels</vt:lpstr>
      <vt:lpstr>Panels</vt:lpstr>
      <vt:lpstr>Panels</vt:lpstr>
      <vt:lpstr>Macros, Symbols, Timers</vt:lpstr>
      <vt:lpstr>Macros, Symbols, Timers</vt:lpstr>
      <vt:lpstr>Macros, Symbols, Timers</vt:lpstr>
      <vt:lpstr>Macros, Symbols, Timers</vt:lpstr>
      <vt:lpstr>Painters</vt:lpstr>
      <vt:lpstr>Painters</vt:lpstr>
      <vt:lpstr>Painters – MineOPS Mine Map</vt:lpstr>
      <vt:lpstr>Painters – MineOPS Mine Map</vt:lpstr>
      <vt:lpstr>Painters – JSPanel Mine Map</vt:lpstr>
      <vt:lpstr>Ruby – Respond to database changes</vt:lpstr>
      <vt:lpstr>Ruby – Respond to message from JAMS</vt:lpstr>
      <vt:lpstr>Ruby – irb and ‘jams_connect’</vt:lpstr>
      <vt:lpstr>PowerPoint Presentation</vt:lpstr>
      <vt:lpstr>JOptimizer - Questions</vt:lpstr>
      <vt:lpstr>JOptimizer - Answers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37</cp:revision>
  <dcterms:created xsi:type="dcterms:W3CDTF">2022-10-27T18:22:06Z</dcterms:created>
  <dcterms:modified xsi:type="dcterms:W3CDTF">2023-07-26T16:06:17Z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